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6" r:id="rId21"/>
    <p:sldId id="285" r:id="rId22"/>
    <p:sldId id="288" r:id="rId23"/>
    <p:sldId id="258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005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BF83CF-1269-4663-B108-C07A2EF476C5}" v="1" dt="2023-07-17T15:28:02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D4976B5-EE74-23BE-57EE-784E7C66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3850389-8BBE-364D-0869-4F7605FC8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83614C-9741-ABD8-7922-F2A6F8687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750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ezione - MO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742396-AC5B-51BE-48D6-670B6F45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99" y="2874407"/>
            <a:ext cx="6347948" cy="21297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9D97EF0-808E-4F78-DDE9-1911CAC74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2690" y="1630181"/>
            <a:ext cx="2540000" cy="1079500"/>
          </a:xfrm>
          <a:prstGeom prst="rect">
            <a:avLst/>
          </a:prstGeom>
        </p:spPr>
      </p:pic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F2C5780A-6BF7-1B55-C967-89CCEA9AAE8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" y="4981000"/>
            <a:ext cx="5684701" cy="617517"/>
          </a:xfrm>
        </p:spPr>
        <p:txBody>
          <a:bodyPr>
            <a:noAutofit/>
          </a:bodyPr>
          <a:lstStyle>
            <a:lvl1pPr marL="0" indent="0">
              <a:buNone/>
              <a:defRPr sz="2600" b="1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A5784BED-911D-709B-FDBB-6F77B2AD913A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11299" y="5495731"/>
            <a:ext cx="5684700" cy="617517"/>
          </a:xfrm>
        </p:spPr>
        <p:txBody>
          <a:bodyPr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Istituto di riferimento</a:t>
            </a:r>
          </a:p>
        </p:txBody>
      </p:sp>
      <p:sp>
        <p:nvSpPr>
          <p:cNvPr id="13" name="Segnaposto immagine 2">
            <a:extLst>
              <a:ext uri="{FF2B5EF4-FFF2-40B4-BE49-F238E27FC236}">
                <a16:creationId xmlns:a16="http://schemas.microsoft.com/office/drawing/2014/main" id="{48E23007-C6CB-373A-E6DA-4382C3C8A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0314" y="1452758"/>
            <a:ext cx="3978995" cy="54052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17D349D-BFCE-DC00-FCD5-8F2C803825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496185" y="1530415"/>
            <a:ext cx="4208082" cy="12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662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ezione - MOD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742396-AC5B-51BE-48D6-670B6F45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99" y="2874407"/>
            <a:ext cx="6347948" cy="21297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2">
            <a:extLst>
              <a:ext uri="{FF2B5EF4-FFF2-40B4-BE49-F238E27FC236}">
                <a16:creationId xmlns:a16="http://schemas.microsoft.com/office/drawing/2014/main" id="{9518EB18-A5FA-1A5C-6671-CD31FAA48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0314" y="1452758"/>
            <a:ext cx="3978995" cy="54052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9D97EF0-808E-4F78-DDE9-1911CAC74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2690" y="1630181"/>
            <a:ext cx="2540000" cy="1079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61B8AD0-CF1A-A760-B5FC-5F5809A747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96185" y="1527213"/>
            <a:ext cx="4208082" cy="1287404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E8FAAE92-CF5F-9CDE-D6DE-4A5654BF74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" y="4981000"/>
            <a:ext cx="5684701" cy="617517"/>
          </a:xfrm>
        </p:spPr>
        <p:txBody>
          <a:bodyPr>
            <a:noAutofit/>
          </a:bodyPr>
          <a:lstStyle>
            <a:lvl1pPr marL="0" indent="0">
              <a:buNone/>
              <a:defRPr sz="2600" b="1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6" name="Segnaposto testo 3">
            <a:extLst>
              <a:ext uri="{FF2B5EF4-FFF2-40B4-BE49-F238E27FC236}">
                <a16:creationId xmlns:a16="http://schemas.microsoft.com/office/drawing/2014/main" id="{26A0E287-DC71-A2CB-59F4-B0865DC3ECB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11299" y="5495731"/>
            <a:ext cx="5684700" cy="617517"/>
          </a:xfrm>
        </p:spPr>
        <p:txBody>
          <a:bodyPr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Istituto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238663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ezione - MOD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742396-AC5B-51BE-48D6-670B6F45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99" y="2874407"/>
            <a:ext cx="6347948" cy="21297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2">
            <a:extLst>
              <a:ext uri="{FF2B5EF4-FFF2-40B4-BE49-F238E27FC236}">
                <a16:creationId xmlns:a16="http://schemas.microsoft.com/office/drawing/2014/main" id="{9518EB18-A5FA-1A5C-6671-CD31FAA48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0314" y="1452758"/>
            <a:ext cx="3978995" cy="54052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9D97EF0-808E-4F78-DDE9-1911CAC74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2690" y="1630181"/>
            <a:ext cx="2540000" cy="1079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61B8AD0-CF1A-A760-B5FC-5F5809A747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496185" y="1530415"/>
            <a:ext cx="4208082" cy="1280999"/>
          </a:xfrm>
          <a:prstGeom prst="rect">
            <a:avLst/>
          </a:prstGeom>
        </p:spPr>
      </p:pic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05F92EB5-8334-2FF4-9F4D-3B8AE58262E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" y="4981000"/>
            <a:ext cx="5684701" cy="617517"/>
          </a:xfrm>
        </p:spPr>
        <p:txBody>
          <a:bodyPr>
            <a:noAutofit/>
          </a:bodyPr>
          <a:lstStyle>
            <a:lvl1pPr marL="0" indent="0">
              <a:buNone/>
              <a:defRPr sz="2600" b="1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E7CFCCF9-F93C-381E-FD58-A1654F23385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11299" y="5495731"/>
            <a:ext cx="5684700" cy="617517"/>
          </a:xfrm>
        </p:spPr>
        <p:txBody>
          <a:bodyPr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Istituto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252307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ezione - MOD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742396-AC5B-51BE-48D6-670B6F45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99" y="2874407"/>
            <a:ext cx="6347948" cy="21297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2">
            <a:extLst>
              <a:ext uri="{FF2B5EF4-FFF2-40B4-BE49-F238E27FC236}">
                <a16:creationId xmlns:a16="http://schemas.microsoft.com/office/drawing/2014/main" id="{9518EB18-A5FA-1A5C-6671-CD31FAA48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0314" y="1452758"/>
            <a:ext cx="3978995" cy="54052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9D97EF0-808E-4F78-DDE9-1911CAC74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2690" y="1630181"/>
            <a:ext cx="2540000" cy="1079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61B8AD0-CF1A-A760-B5FC-5F5809A747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496185" y="1530415"/>
            <a:ext cx="4208081" cy="1280999"/>
          </a:xfrm>
          <a:prstGeom prst="rect">
            <a:avLst/>
          </a:prstGeom>
        </p:spPr>
      </p:pic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5743E842-BAB2-C0DF-3609-490A8630B10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" y="4981000"/>
            <a:ext cx="5684701" cy="617517"/>
          </a:xfrm>
        </p:spPr>
        <p:txBody>
          <a:bodyPr>
            <a:noAutofit/>
          </a:bodyPr>
          <a:lstStyle>
            <a:lvl1pPr marL="0" indent="0">
              <a:buNone/>
              <a:defRPr sz="2600" b="1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8F7183AD-9F4F-7C37-7699-D1D8F7A05690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11299" y="5495731"/>
            <a:ext cx="5684700" cy="617517"/>
          </a:xfrm>
        </p:spPr>
        <p:txBody>
          <a:bodyPr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Istituto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131507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ezione - MOD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742396-AC5B-51BE-48D6-670B6F45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99" y="2874407"/>
            <a:ext cx="6347948" cy="21297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2">
            <a:extLst>
              <a:ext uri="{FF2B5EF4-FFF2-40B4-BE49-F238E27FC236}">
                <a16:creationId xmlns:a16="http://schemas.microsoft.com/office/drawing/2014/main" id="{9518EB18-A5FA-1A5C-6671-CD31FAA48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0314" y="1452758"/>
            <a:ext cx="3978995" cy="54052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9D97EF0-808E-4F78-DDE9-1911CAC74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2690" y="1630181"/>
            <a:ext cx="2540000" cy="1079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61B8AD0-CF1A-A760-B5FC-5F5809A747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496185" y="1535853"/>
            <a:ext cx="4208081" cy="1270122"/>
          </a:xfrm>
          <a:prstGeom prst="rect">
            <a:avLst/>
          </a:prstGeom>
        </p:spPr>
      </p:pic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E9396822-EA31-D0F6-5150-008F8E9239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" y="4981000"/>
            <a:ext cx="5684701" cy="617517"/>
          </a:xfrm>
        </p:spPr>
        <p:txBody>
          <a:bodyPr>
            <a:noAutofit/>
          </a:bodyPr>
          <a:lstStyle>
            <a:lvl1pPr marL="0" indent="0">
              <a:buNone/>
              <a:defRPr sz="2600" b="1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5F03FC2D-5C43-EE9D-138D-6BCCA5EF06EC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11299" y="5495731"/>
            <a:ext cx="5684700" cy="617517"/>
          </a:xfrm>
        </p:spPr>
        <p:txBody>
          <a:bodyPr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Istituto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421632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ezione - MOD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742396-AC5B-51BE-48D6-670B6F45D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99" y="2874407"/>
            <a:ext cx="6347948" cy="21297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2">
            <a:extLst>
              <a:ext uri="{FF2B5EF4-FFF2-40B4-BE49-F238E27FC236}">
                <a16:creationId xmlns:a16="http://schemas.microsoft.com/office/drawing/2014/main" id="{9518EB18-A5FA-1A5C-6671-CD31FAA48F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20314" y="1452758"/>
            <a:ext cx="3978995" cy="54052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9D97EF0-808E-4F78-DDE9-1911CAC74D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2690" y="1630181"/>
            <a:ext cx="2540000" cy="1079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61B8AD0-CF1A-A760-B5FC-5F5809A747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496185" y="1535853"/>
            <a:ext cx="4208080" cy="1270122"/>
          </a:xfrm>
          <a:prstGeom prst="rect">
            <a:avLst/>
          </a:prstGeom>
        </p:spPr>
      </p:pic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2EA713E3-60F9-1D32-BA5D-052333382B6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1298" y="4981000"/>
            <a:ext cx="5684701" cy="617517"/>
          </a:xfrm>
        </p:spPr>
        <p:txBody>
          <a:bodyPr>
            <a:noAutofit/>
          </a:bodyPr>
          <a:lstStyle>
            <a:lvl1pPr marL="0" indent="0">
              <a:buNone/>
              <a:defRPr sz="2600" b="1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Nome Cognome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10B4EB55-02E9-505F-E9F2-2BDBF939E3EE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11299" y="5495731"/>
            <a:ext cx="5684700" cy="617517"/>
          </a:xfrm>
        </p:spPr>
        <p:txBody>
          <a:bodyPr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Istituto di riferimento</a:t>
            </a:r>
          </a:p>
        </p:txBody>
      </p:sp>
    </p:spTree>
    <p:extLst>
      <p:ext uri="{BB962C8B-B14F-4D97-AF65-F5344CB8AC3E}">
        <p14:creationId xmlns:p14="http://schemas.microsoft.com/office/powerpoint/2010/main" val="163369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20EA16-E8F0-F1DB-386C-31B5A4D9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480CA3D-9695-A177-BBB5-171AFC4A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3B99E6-FD3C-7310-B2C8-44B5FF7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240CF079-3373-4CEA-36BF-B7A192FB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709739"/>
            <a:ext cx="10808831" cy="1719262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D06A8229-D065-3521-C4A7-C714C74FC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619" y="3693227"/>
            <a:ext cx="10808831" cy="239642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04897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norm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20EA16-E8F0-F1DB-386C-31B5A4D9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480CA3D-9695-A177-BBB5-171AFC4A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3B99E6-FD3C-7310-B2C8-44B5FF7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240CF079-3373-4CEA-36BF-B7A192FB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709739"/>
            <a:ext cx="10808831" cy="171926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D06A8229-D065-3521-C4A7-C714C74FC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619" y="3693227"/>
            <a:ext cx="10808831" cy="239642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97477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132832-C6E0-2BF9-36DC-01CE62829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2C0361-C963-FE06-08FD-72F255123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F41D78-8035-262E-F149-CB2B2693B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35528E-612F-C7EA-17C0-3A77B1B0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E3A6B7-8796-F18B-DE7D-82232767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256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con 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B20F73-4B16-F068-DD6B-DA550B5AD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452758"/>
            <a:ext cx="4565815" cy="172859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AD76452-4C5A-DB5B-8BCA-949223B80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16952" y="1452758"/>
            <a:ext cx="5938436" cy="4408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58534CE-E881-481D-61EE-3EA3A9635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620" y="3429000"/>
            <a:ext cx="4565814" cy="2439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20EA16-E8F0-F1DB-386C-31B5A4D9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480CA3D-9695-A177-BBB5-171AFC4A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3B99E6-FD3C-7310-B2C8-44B5FF7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7227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0EDE1E-20F9-D4CE-5587-3B2430DD6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3B05B9-3242-7601-94F7-A1E38A7ED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8619" y="2956139"/>
            <a:ext cx="5481181" cy="322082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3D09D27-E565-4560-92B0-24387A78A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956139"/>
            <a:ext cx="5181600" cy="322082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06E7A57-7E96-655F-AA16-849C1234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18BCA6-E746-C88C-4E8E-7B7B872B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EC96BE-F33E-DC7A-B64B-CD49FADE6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2087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997867-A71B-8577-65BA-A3BB3680A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8" y="1277655"/>
            <a:ext cx="10816769" cy="116061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228896-4195-9B70-10FD-3BDA62520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619" y="2438399"/>
            <a:ext cx="54589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54018E0-03FC-9258-322D-7027EB347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620" y="3428999"/>
            <a:ext cx="5458956" cy="27606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B96A76C-2E6D-7246-E934-2C34DAD52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243826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346EFD-89A1-ED3D-2027-C02786B60F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8999"/>
            <a:ext cx="5183188" cy="27606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E0E4BE-2DE3-75BF-433D-534E2DC5A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5E88475-1FF5-2F32-8F46-2F4C02F7B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C9E8468-9E9A-914A-582E-7E269B459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078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45CA592-6F9E-66FA-AABE-0C868AD7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0439436-8487-0070-5FDE-CEB5387B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CA6B37-856B-7683-B8CF-54A82A6F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0041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034F6-CF29-3F28-7B04-F9490607A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2093745"/>
            <a:ext cx="11160691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C0E4731-1939-2187-66A7-C63C23FA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A09F327-9D02-6E69-6D8C-82E0EB43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FB9925-632C-2608-4764-2AF2CDBBA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15036269-BE5F-8586-6B95-6BADCC35A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619" y="3693227"/>
            <a:ext cx="11160691" cy="239642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885303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E5D4E4-CF3C-3C98-B77B-C20E61E1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20" y="1432664"/>
            <a:ext cx="423023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E2F7BB-557D-4AEF-17F1-49687E6E4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32664"/>
            <a:ext cx="6172200" cy="442838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3E223E8-7412-E266-C3CD-115D18350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620" y="3181610"/>
            <a:ext cx="4233406" cy="26873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091499D-ABD5-5814-4305-3FF32D865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D89FF7-97C5-1673-15BB-4007E0B5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1589D3-15EA-1A3B-D5AE-2A86AC664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280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331511-85B2-F1DF-8C79-23465F89C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C9CE8D2-D889-78D7-20CC-36ED211D7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BFE1DC-F774-3542-780B-2FE35AA9E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173C92-0F11-D7AD-AFE0-46C9F4905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967C2B-C4D5-A6C2-3D53-5581801A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5769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A660F7-DD4A-581B-0FA3-7BB77B4398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453019"/>
            <a:ext cx="2974410" cy="47239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584B4AF-A26C-8D0C-1F9C-3FAD692D1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53019"/>
            <a:ext cx="7734300" cy="47239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0F831B-5B7F-9EAC-5408-DBB5D4970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EB7E31-E1AE-2184-F0FD-E8B68960E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A481B6-4058-1867-E522-CE22327FD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762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immagine - fondo b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sp>
        <p:nvSpPr>
          <p:cNvPr id="6" name="Segnaposto immagine 2">
            <a:extLst>
              <a:ext uri="{FF2B5EF4-FFF2-40B4-BE49-F238E27FC236}">
                <a16:creationId xmlns:a16="http://schemas.microsoft.com/office/drawing/2014/main" id="{6F73437E-BEB2-D575-A27D-CD62F65C5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419406" y="1556269"/>
            <a:ext cx="9353188" cy="44082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0893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ita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89F746F-3D9B-BB90-77C7-67F65FC2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C80F80-7412-835B-EA23-7F117BBDA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4641955-C0F1-9005-6208-AA44A35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1A53255-120E-5DDF-EE3A-C270ADE528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36980" y="2861654"/>
            <a:ext cx="1318039" cy="564874"/>
          </a:xfrm>
          <a:prstGeom prst="rect">
            <a:avLst/>
          </a:prstGeom>
        </p:spPr>
      </p:pic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17A3840A-B4A0-FDB9-9A10-FBA7EC5485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8619" y="3693227"/>
            <a:ext cx="10808831" cy="1634147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Citazione</a:t>
            </a: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E74B1FDA-10C1-471F-9FD1-85A9CBACCE3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8619" y="5588414"/>
            <a:ext cx="10808831" cy="365125"/>
          </a:xfrm>
        </p:spPr>
        <p:txBody>
          <a:bodyPr>
            <a:normAutofit/>
          </a:bodyPr>
          <a:lstStyle>
            <a:lvl1pPr marL="0" indent="0" algn="ctr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Nome Cognome autore</a:t>
            </a:r>
          </a:p>
        </p:txBody>
      </p:sp>
    </p:spTree>
    <p:extLst>
      <p:ext uri="{BB962C8B-B14F-4D97-AF65-F5344CB8AC3E}">
        <p14:creationId xmlns:p14="http://schemas.microsoft.com/office/powerpoint/2010/main" val="2391073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 PNR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3C51DDE-A875-9C65-CF36-F2090844A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5C66A2C-087D-8494-883A-F4F98D196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001F34-CAFD-5DAD-1ABC-95E2E871F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30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8686DB6-C5E8-2639-9C72-C5B3C312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451190"/>
            <a:ext cx="111606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A85A53-0815-46BD-E4DF-9CDE5D3E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619" y="2956141"/>
            <a:ext cx="11160691" cy="3220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BD193B-9E1E-0A52-4969-78AB89851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861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957B3-C201-9840-890A-E608A80AEDBB}" type="datetimeFigureOut">
              <a:rPr lang="it-IT" smtClean="0"/>
              <a:t>07/08/2023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315EA5-A9A5-C95A-5DC1-111B8FF0A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7DBB8F-400D-F62C-FF16-F2253FC3A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611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2840C-21A9-C540-96E1-EFD249D497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75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64" r:id="rId8"/>
    <p:sldLayoutId id="2147483670" r:id="rId9"/>
    <p:sldLayoutId id="2147483650" r:id="rId10"/>
    <p:sldLayoutId id="2147483657" r:id="rId11"/>
    <p:sldLayoutId id="2147483652" r:id="rId12"/>
    <p:sldLayoutId id="2147483653" r:id="rId13"/>
    <p:sldLayoutId id="2147483655" r:id="rId14"/>
    <p:sldLayoutId id="2147483654" r:id="rId15"/>
    <p:sldLayoutId id="2147483656" r:id="rId16"/>
    <p:sldLayoutId id="2147483658" r:id="rId17"/>
    <p:sldLayoutId id="2147483659" r:id="rId18"/>
    <p:sldLayoutId id="2147483662" r:id="rId19"/>
    <p:sldLayoutId id="2147483671" r:id="rId20"/>
    <p:sldLayoutId id="214748366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5E99"/>
          </a:solidFill>
          <a:latin typeface="Titill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1FD139D-CD58-AB93-9CFE-E2630A95BA66}"/>
              </a:ext>
            </a:extLst>
          </p:cNvPr>
          <p:cNvSpPr txBox="1">
            <a:spLocks/>
          </p:cNvSpPr>
          <p:nvPr/>
        </p:nvSpPr>
        <p:spPr>
          <a:xfrm>
            <a:off x="358032" y="5706384"/>
            <a:ext cx="12816429" cy="4369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5E99"/>
                </a:solidFill>
                <a:latin typeface="Titillium" pitchFamily="2" charset="77"/>
                <a:ea typeface="+mj-ea"/>
                <a:cs typeface="+mj-cs"/>
              </a:defRPr>
            </a:lvl1pPr>
          </a:lstStyle>
          <a:p>
            <a:r>
              <a:rPr lang="it-IT" sz="2800" dirty="0">
                <a:solidFill>
                  <a:schemeClr val="bg1"/>
                </a:solidFill>
              </a:rPr>
              <a:t>Le competenze e la certificazione delle competenze nell’E-Portfolio</a:t>
            </a:r>
          </a:p>
        </p:txBody>
      </p:sp>
      <p:sp>
        <p:nvSpPr>
          <p:cNvPr id="5" name="Segnaposto testo 2">
            <a:extLst>
              <a:ext uri="{FF2B5EF4-FFF2-40B4-BE49-F238E27FC236}">
                <a16:creationId xmlns:a16="http://schemas.microsoft.com/office/drawing/2014/main" id="{B2013F3A-452D-B26B-093F-4DFBA0301D79}"/>
              </a:ext>
            </a:extLst>
          </p:cNvPr>
          <p:cNvSpPr txBox="1">
            <a:spLocks/>
          </p:cNvSpPr>
          <p:nvPr/>
        </p:nvSpPr>
        <p:spPr>
          <a:xfrm>
            <a:off x="295889" y="6122473"/>
            <a:ext cx="12168359" cy="5147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sz="1800" b="1" dirty="0">
                <a:solidFill>
                  <a:schemeClr val="bg1"/>
                </a:solidFill>
                <a:ea typeface="+mj-ea"/>
                <a:cs typeface="+mj-cs"/>
              </a:rPr>
              <a:t>Damiano Previtali - Ministero dell’istruzione e del merito, Direzione generale per gli ordinamenti scolastici, la valutazione e l’internazionalizzazione del sistema nazionale di istruzione</a:t>
            </a:r>
          </a:p>
          <a:p>
            <a:pPr marL="0" indent="0">
              <a:buNone/>
            </a:pPr>
            <a:endParaRPr lang="it-IT" sz="1800" b="1" dirty="0">
              <a:solidFill>
                <a:schemeClr val="bg1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371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Linee Guida per l’orientamento</a:t>
            </a:r>
            <a:br>
              <a:rPr lang="it-IT" sz="3600" dirty="0"/>
            </a:br>
            <a:r>
              <a:rPr lang="it-IT" sz="3100" b="0" i="1" dirty="0"/>
              <a:t>E-Portfolio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539A2E8A-D7B8-5BE0-393F-E05C23550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19" y="2705394"/>
            <a:ext cx="10237380" cy="144721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F5D65248-C561-D55E-0C63-DECC0406E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845" y="4665544"/>
            <a:ext cx="9949948" cy="1308188"/>
          </a:xfrm>
          <a:prstGeom prst="rect">
            <a:avLst/>
          </a:prstGeom>
        </p:spPr>
      </p:pic>
      <p:pic>
        <p:nvPicPr>
          <p:cNvPr id="23" name="Picture 31">
            <a:extLst>
              <a:ext uri="{FF2B5EF4-FFF2-40B4-BE49-F238E27FC236}">
                <a16:creationId xmlns:a16="http://schemas.microsoft.com/office/drawing/2014/main" id="{F3944CD3-F3E2-ED67-B641-FB2C3B983D0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00501">
            <a:off x="8604963" y="1391881"/>
            <a:ext cx="1387034" cy="1710488"/>
          </a:xfrm>
          <a:prstGeom prst="rect">
            <a:avLst/>
          </a:prstGeom>
        </p:spPr>
      </p:pic>
      <p:pic>
        <p:nvPicPr>
          <p:cNvPr id="24" name="Picture 31">
            <a:extLst>
              <a:ext uri="{FF2B5EF4-FFF2-40B4-BE49-F238E27FC236}">
                <a16:creationId xmlns:a16="http://schemas.microsoft.com/office/drawing/2014/main" id="{DD461BBF-7633-DA64-89BA-B0EFF9CACC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15003">
            <a:off x="6891072" y="5118488"/>
            <a:ext cx="1387034" cy="171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1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Linee Guida per l’orientamento</a:t>
            </a:r>
            <a:br>
              <a:rPr lang="it-IT" sz="3600" dirty="0"/>
            </a:br>
            <a:r>
              <a:rPr lang="it-IT" sz="3100" b="0" i="1" dirty="0"/>
              <a:t>La personalizzazione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3CCB1BA-5466-0521-4600-B01F343E88DB}"/>
              </a:ext>
            </a:extLst>
          </p:cNvPr>
          <p:cNvGrpSpPr/>
          <p:nvPr/>
        </p:nvGrpSpPr>
        <p:grpSpPr>
          <a:xfrm>
            <a:off x="637401" y="2230484"/>
            <a:ext cx="11061909" cy="830997"/>
            <a:chOff x="565045" y="1251916"/>
            <a:chExt cx="11061909" cy="830997"/>
          </a:xfrm>
        </p:grpSpPr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2F29E993-71C5-CE47-CA38-2F7A44C1B459}"/>
                </a:ext>
              </a:extLst>
            </p:cNvPr>
            <p:cNvSpPr/>
            <p:nvPr/>
          </p:nvSpPr>
          <p:spPr>
            <a:xfrm>
              <a:off x="565045" y="1375028"/>
              <a:ext cx="1480930" cy="584775"/>
            </a:xfrm>
            <a:prstGeom prst="rect">
              <a:avLst/>
            </a:prstGeom>
            <a:solidFill>
              <a:srgbClr val="DAE3F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cap="small">
                  <a:solidFill>
                    <a:schemeClr val="tx1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Punto 1.4</a:t>
              </a:r>
            </a:p>
          </p:txBody>
        </p:sp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E33417C8-8B9D-9631-74FE-97C8DE2F2209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28" y="1313471"/>
              <a:ext cx="0" cy="7078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26737190-8467-7345-7F91-910F48B02C25}"/>
                </a:ext>
              </a:extLst>
            </p:cNvPr>
            <p:cNvSpPr txBox="1"/>
            <p:nvPr/>
          </p:nvSpPr>
          <p:spPr>
            <a:xfrm>
              <a:off x="2590803" y="1251916"/>
              <a:ext cx="90361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«Serve un sistema strutturato e coordinato di interventi che, a partire dal riconoscimento dei </a:t>
              </a:r>
              <a:r>
                <a:rPr lang="it-IT" sz="1600" b="1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talenti, delle attitudini, delle inclinazioni e del merito </a:t>
              </a:r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degli studenti, li accompagni in maniera </a:t>
              </a:r>
              <a:r>
                <a:rPr lang="it-IT" sz="1600" b="1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sempre più personalizzata </a:t>
              </a:r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a elaborare in modo critico e proattivo un loro </a:t>
              </a:r>
              <a:r>
                <a:rPr lang="it-IT" sz="1600" b="1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progetto di vita</a:t>
              </a:r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, anche professionale […]»</a:t>
              </a:r>
            </a:p>
          </p:txBody>
        </p:sp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0F7FBB26-0A07-D5D2-A076-A7A0834659A8}"/>
              </a:ext>
            </a:extLst>
          </p:cNvPr>
          <p:cNvGrpSpPr/>
          <p:nvPr/>
        </p:nvGrpSpPr>
        <p:grpSpPr>
          <a:xfrm>
            <a:off x="637401" y="3196552"/>
            <a:ext cx="11061909" cy="707885"/>
            <a:chOff x="565045" y="2342032"/>
            <a:chExt cx="11061909" cy="707885"/>
          </a:xfrm>
        </p:grpSpPr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58AB28DA-479E-0E09-0BB9-82DE0F841FAB}"/>
                </a:ext>
              </a:extLst>
            </p:cNvPr>
            <p:cNvSpPr/>
            <p:nvPr/>
          </p:nvSpPr>
          <p:spPr>
            <a:xfrm>
              <a:off x="565045" y="2403588"/>
              <a:ext cx="1480930" cy="584775"/>
            </a:xfrm>
            <a:prstGeom prst="rect">
              <a:avLst/>
            </a:prstGeom>
            <a:solidFill>
              <a:srgbClr val="DAE3F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cap="small">
                  <a:solidFill>
                    <a:schemeClr val="tx1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Punto 4.2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2BEBCD0A-FDCD-A9E3-7BCE-E9BD1689D844}"/>
                </a:ext>
              </a:extLst>
            </p:cNvPr>
            <p:cNvSpPr txBox="1"/>
            <p:nvPr/>
          </p:nvSpPr>
          <p:spPr>
            <a:xfrm>
              <a:off x="2590803" y="2526698"/>
              <a:ext cx="9036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«L’attività didattica in ottica orientativa è organizzata </a:t>
              </a:r>
              <a:r>
                <a:rPr lang="it-IT" sz="1600" b="1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a partire dalle esperienze degli studenti</a:t>
              </a:r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»</a:t>
              </a:r>
            </a:p>
          </p:txBody>
        </p:sp>
        <p:cxnSp>
          <p:nvCxnSpPr>
            <p:cNvPr id="26" name="Connettore diritto 25">
              <a:extLst>
                <a:ext uri="{FF2B5EF4-FFF2-40B4-BE49-F238E27FC236}">
                  <a16:creationId xmlns:a16="http://schemas.microsoft.com/office/drawing/2014/main" id="{14655D41-1835-B993-425F-27A7D89D0869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28" y="2342032"/>
              <a:ext cx="0" cy="7078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0DE7B7A9-21F3-6EA1-EE36-18CE7FC7406F}"/>
              </a:ext>
            </a:extLst>
          </p:cNvPr>
          <p:cNvGrpSpPr/>
          <p:nvPr/>
        </p:nvGrpSpPr>
        <p:grpSpPr>
          <a:xfrm>
            <a:off x="637401" y="4039506"/>
            <a:ext cx="11061909" cy="707885"/>
            <a:chOff x="565045" y="3367444"/>
            <a:chExt cx="11061909" cy="707885"/>
          </a:xfrm>
        </p:grpSpPr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DD0926AC-2073-CFAB-BA51-4363D84C275A}"/>
                </a:ext>
              </a:extLst>
            </p:cNvPr>
            <p:cNvSpPr/>
            <p:nvPr/>
          </p:nvSpPr>
          <p:spPr>
            <a:xfrm>
              <a:off x="565045" y="3432148"/>
              <a:ext cx="1480930" cy="584775"/>
            </a:xfrm>
            <a:prstGeom prst="rect">
              <a:avLst/>
            </a:prstGeom>
            <a:solidFill>
              <a:srgbClr val="DAE3F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cap="small">
                  <a:solidFill>
                    <a:schemeClr val="tx1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Punto 7.4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FD9F7E3F-5FEB-C18F-83E6-97FD10563157}"/>
                </a:ext>
              </a:extLst>
            </p:cNvPr>
            <p:cNvSpPr txBox="1"/>
            <p:nvPr/>
          </p:nvSpPr>
          <p:spPr>
            <a:xfrm>
              <a:off x="2590803" y="3429000"/>
              <a:ext cx="90361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«Costruzione </a:t>
              </a:r>
              <a:r>
                <a:rPr lang="it-IT" sz="160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in itinere </a:t>
              </a:r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del </a:t>
              </a:r>
              <a:r>
                <a:rPr lang="it-IT" sz="1600" b="1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proprio personale progetto di vita </a:t>
              </a:r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culturale e professionale, per sua natura sempre in evoluzione</a:t>
              </a:r>
              <a:r>
                <a:rPr lang="it-IT" sz="1600" b="1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»</a:t>
              </a:r>
            </a:p>
          </p:txBody>
        </p:sp>
        <p:cxnSp>
          <p:nvCxnSpPr>
            <p:cNvPr id="30" name="Connettore diritto 29">
              <a:extLst>
                <a:ext uri="{FF2B5EF4-FFF2-40B4-BE49-F238E27FC236}">
                  <a16:creationId xmlns:a16="http://schemas.microsoft.com/office/drawing/2014/main" id="{0895B248-62AD-F7BF-0941-A483E89FF28F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28" y="3367444"/>
              <a:ext cx="0" cy="7078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BCF7F932-BCFE-EE03-BDCB-7550A2BE89C5}"/>
              </a:ext>
            </a:extLst>
          </p:cNvPr>
          <p:cNvGrpSpPr/>
          <p:nvPr/>
        </p:nvGrpSpPr>
        <p:grpSpPr>
          <a:xfrm>
            <a:off x="637401" y="4882464"/>
            <a:ext cx="11061909" cy="707885"/>
            <a:chOff x="565045" y="4397536"/>
            <a:chExt cx="11061909" cy="707885"/>
          </a:xfrm>
        </p:grpSpPr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62707291-171E-C23A-2CF8-22382E719675}"/>
                </a:ext>
              </a:extLst>
            </p:cNvPr>
            <p:cNvSpPr/>
            <p:nvPr/>
          </p:nvSpPr>
          <p:spPr>
            <a:xfrm>
              <a:off x="565045" y="4460708"/>
              <a:ext cx="1480930" cy="584775"/>
            </a:xfrm>
            <a:prstGeom prst="rect">
              <a:avLst/>
            </a:prstGeom>
            <a:solidFill>
              <a:srgbClr val="DAE3F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cap="small">
                  <a:solidFill>
                    <a:schemeClr val="tx1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Punto 8.1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992014F1-0B64-7ECC-91D5-FCB868024F8D}"/>
                </a:ext>
              </a:extLst>
            </p:cNvPr>
            <p:cNvSpPr txBox="1"/>
            <p:nvPr/>
          </p:nvSpPr>
          <p:spPr>
            <a:xfrm>
              <a:off x="2590803" y="4582202"/>
              <a:ext cx="90361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«Se l’obiettivo è l’orientamento, </a:t>
              </a:r>
              <a:r>
                <a:rPr lang="it-IT" sz="1600" b="1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le strategie sono la personalizzazione dei piani di studio</a:t>
              </a:r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»</a:t>
              </a:r>
            </a:p>
          </p:txBody>
        </p:sp>
        <p:cxnSp>
          <p:nvCxnSpPr>
            <p:cNvPr id="34" name="Connettore diritto 33">
              <a:extLst>
                <a:ext uri="{FF2B5EF4-FFF2-40B4-BE49-F238E27FC236}">
                  <a16:creationId xmlns:a16="http://schemas.microsoft.com/office/drawing/2014/main" id="{8E349ADB-8A0F-ED6C-C292-6D4B6D80B5B0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28" y="4397536"/>
              <a:ext cx="0" cy="7078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8A9200A1-96E5-8B2A-C82A-D2D7887FDA3A}"/>
              </a:ext>
            </a:extLst>
          </p:cNvPr>
          <p:cNvGrpSpPr/>
          <p:nvPr/>
        </p:nvGrpSpPr>
        <p:grpSpPr>
          <a:xfrm>
            <a:off x="637401" y="5725422"/>
            <a:ext cx="11061909" cy="830997"/>
            <a:chOff x="565045" y="5372488"/>
            <a:chExt cx="11061909" cy="830997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63B46A2C-C65C-6C26-B90E-66C757801FA0}"/>
                </a:ext>
              </a:extLst>
            </p:cNvPr>
            <p:cNvSpPr/>
            <p:nvPr/>
          </p:nvSpPr>
          <p:spPr>
            <a:xfrm>
              <a:off x="565045" y="5489269"/>
              <a:ext cx="1480930" cy="584775"/>
            </a:xfrm>
            <a:prstGeom prst="rect">
              <a:avLst/>
            </a:prstGeom>
            <a:solidFill>
              <a:srgbClr val="DAE3F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cap="small">
                  <a:solidFill>
                    <a:schemeClr val="tx1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Punto 8.3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7B2CEFF4-369E-4D97-DD0E-935D55E4C855}"/>
                </a:ext>
              </a:extLst>
            </p:cNvPr>
            <p:cNvSpPr txBox="1"/>
            <p:nvPr/>
          </p:nvSpPr>
          <p:spPr>
            <a:xfrm>
              <a:off x="2590803" y="5372488"/>
              <a:ext cx="90361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«Il percorso di studi compiuti, anche attraverso </a:t>
              </a:r>
              <a:r>
                <a:rPr lang="it-IT" sz="1600" b="1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attività che ne documentino la personalizzazione </a:t>
              </a:r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lo sviluppo documentato delle competenze in prospettiva del proprio </a:t>
              </a:r>
              <a:r>
                <a:rPr lang="it-IT" sz="1600" b="1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personale progetto di vita </a:t>
              </a:r>
              <a:r>
                <a:rPr lang="it-IT" sz="1600" i="1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culturale e professionale»</a:t>
              </a:r>
            </a:p>
          </p:txBody>
        </p:sp>
        <p:cxnSp>
          <p:nvCxnSpPr>
            <p:cNvPr id="38" name="Connettore diritto 37">
              <a:extLst>
                <a:ext uri="{FF2B5EF4-FFF2-40B4-BE49-F238E27FC236}">
                  <a16:creationId xmlns:a16="http://schemas.microsoft.com/office/drawing/2014/main" id="{9350C90E-A8FA-45F1-F3F9-FD204F543A39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28" y="5445267"/>
              <a:ext cx="0" cy="7078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340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Personalizzazione (1/3)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C935276-3D10-BBB5-CF44-6C92F0D88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19" y="2005263"/>
            <a:ext cx="11160691" cy="4235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b="1" dirty="0">
                <a:solidFill>
                  <a:srgbClr val="005E99"/>
                </a:solidFill>
                <a:ea typeface="+mj-ea"/>
                <a:cs typeface="+mj-cs"/>
              </a:rPr>
              <a:t>Legge 4 agosto 1977, n. 517 </a:t>
            </a:r>
            <a:r>
              <a:rPr lang="it-IT" sz="1600" b="1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– </a:t>
            </a:r>
            <a:r>
              <a:rPr lang="it-IT" sz="1600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Norme sulla valutazione degli alunni e sull'abolizione degli esami di riparazione nonché altre norme di modifica dell'ordinamento scolastico.</a:t>
            </a:r>
          </a:p>
          <a:p>
            <a:pPr marL="0" indent="0">
              <a:buNone/>
            </a:pPr>
            <a:endParaRPr lang="it-IT" sz="1600" dirty="0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40488CE-A59D-3F1E-7E8F-DF3CB37AF173}"/>
              </a:ext>
            </a:extLst>
          </p:cNvPr>
          <p:cNvGrpSpPr/>
          <p:nvPr/>
        </p:nvGrpSpPr>
        <p:grpSpPr>
          <a:xfrm>
            <a:off x="565045" y="3339873"/>
            <a:ext cx="11061758" cy="1525782"/>
            <a:chOff x="565045" y="3002417"/>
            <a:chExt cx="11061758" cy="1525782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17BD97A1-23A3-0FAE-73BA-D941FBF21E63}"/>
                </a:ext>
              </a:extLst>
            </p:cNvPr>
            <p:cNvSpPr/>
            <p:nvPr/>
          </p:nvSpPr>
          <p:spPr>
            <a:xfrm>
              <a:off x="565045" y="3472921"/>
              <a:ext cx="1480930" cy="584775"/>
            </a:xfrm>
            <a:prstGeom prst="rect">
              <a:avLst/>
            </a:prstGeom>
            <a:solidFill>
              <a:srgbClr val="DAE3F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cap="small">
                  <a:solidFill>
                    <a:schemeClr val="tx1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Articolo 7</a:t>
              </a:r>
            </a:p>
          </p:txBody>
        </p: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6705CF06-2DB9-0E9B-AE21-82E1339A1FA1}"/>
                </a:ext>
              </a:extLst>
            </p:cNvPr>
            <p:cNvCxnSpPr>
              <a:cxnSpLocks/>
            </p:cNvCxnSpPr>
            <p:nvPr/>
          </p:nvCxnSpPr>
          <p:spPr>
            <a:xfrm>
              <a:off x="2364028" y="3002417"/>
              <a:ext cx="0" cy="152578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AC5F234E-D2E2-5D79-40AD-B56EE776DA65}"/>
                </a:ext>
              </a:extLst>
            </p:cNvPr>
            <p:cNvSpPr txBox="1"/>
            <p:nvPr/>
          </p:nvSpPr>
          <p:spPr>
            <a:xfrm>
              <a:off x="2590803" y="3103589"/>
              <a:ext cx="90360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«Al fine di agevolare l'attuazione del diritto allo studio e </a:t>
              </a:r>
              <a:r>
                <a:rPr lang="it-IT" sz="1600" b="1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la piena formazione della personalità degli alunni</a:t>
              </a:r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, la programmazione educativa può comprendere attività scolastiche di integrazione anche a carattere interdisciplinare, organizzate per gruppi di alunni della stessa classe o di classi diverse, ed iniziative di sostegno, anche allo scopo di realizzare</a:t>
              </a:r>
              <a:r>
                <a:rPr lang="it-IT" sz="1600" b="1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 interventi individualizzati in relazione alle esigenze dei singoli alunni</a:t>
              </a:r>
              <a:r>
                <a:rPr lang="it-IT" sz="1600" i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441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Personalizzazione (2/3)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C935276-3D10-BBB5-CF44-6C92F0D88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19" y="2005263"/>
            <a:ext cx="11160691" cy="42358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800" b="1" dirty="0">
                <a:solidFill>
                  <a:srgbClr val="005E99"/>
                </a:solidFill>
                <a:ea typeface="+mj-ea"/>
                <a:cs typeface="+mj-cs"/>
              </a:rPr>
              <a:t>D.P.R </a:t>
            </a:r>
            <a:r>
              <a:rPr lang="es-ES" sz="1800" b="1" dirty="0">
                <a:solidFill>
                  <a:srgbClr val="005E99"/>
                </a:solidFill>
                <a:ea typeface="+mj-ea"/>
                <a:cs typeface="+mj-cs"/>
              </a:rPr>
              <a:t>8 marzo 1999, n. 275 </a:t>
            </a:r>
            <a:r>
              <a:rPr lang="es-ES" sz="1600" b="1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–</a:t>
            </a:r>
            <a:r>
              <a:rPr lang="it-IT" sz="1600" b="1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it-IT" sz="1600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Norme sulla valutazione degli alunni e sull'abolizione degli esami di riparazione nonché altre norme di modifica dell'ordinamento scolastico.</a:t>
            </a:r>
          </a:p>
          <a:p>
            <a:pPr marL="0" indent="0">
              <a:buNone/>
            </a:pPr>
            <a:endParaRPr lang="it-IT" sz="1600" dirty="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44005527-3CB0-481F-3AA6-37BAAAE94FA0}"/>
              </a:ext>
            </a:extLst>
          </p:cNvPr>
          <p:cNvGrpSpPr/>
          <p:nvPr/>
        </p:nvGrpSpPr>
        <p:grpSpPr>
          <a:xfrm>
            <a:off x="565045" y="2814516"/>
            <a:ext cx="11061909" cy="3354031"/>
            <a:chOff x="685800" y="2445023"/>
            <a:chExt cx="11061909" cy="3354031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62BCD5F8-1CED-B378-CC4E-30E626470B18}"/>
                </a:ext>
              </a:extLst>
            </p:cNvPr>
            <p:cNvGrpSpPr/>
            <p:nvPr/>
          </p:nvGrpSpPr>
          <p:grpSpPr>
            <a:xfrm>
              <a:off x="685800" y="2445023"/>
              <a:ext cx="11061909" cy="1548000"/>
              <a:chOff x="685800" y="2445023"/>
              <a:chExt cx="11061909" cy="1548000"/>
            </a:xfrm>
          </p:grpSpPr>
          <p:sp>
            <p:nvSpPr>
              <p:cNvPr id="14" name="Rettangolo 13">
                <a:extLst>
                  <a:ext uri="{FF2B5EF4-FFF2-40B4-BE49-F238E27FC236}">
                    <a16:creationId xmlns:a16="http://schemas.microsoft.com/office/drawing/2014/main" id="{F4C7C86B-8B0D-A4EC-6F68-E1B450294399}"/>
                  </a:ext>
                </a:extLst>
              </p:cNvPr>
              <p:cNvSpPr/>
              <p:nvPr/>
            </p:nvSpPr>
            <p:spPr>
              <a:xfrm>
                <a:off x="685800" y="2926636"/>
                <a:ext cx="1480930" cy="584775"/>
              </a:xfrm>
              <a:prstGeom prst="rect">
                <a:avLst/>
              </a:prstGeom>
              <a:solidFill>
                <a:srgbClr val="DAE3F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Articolo 1,</a:t>
                </a:r>
              </a:p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Comma 2</a:t>
                </a:r>
              </a:p>
            </p:txBody>
          </p:sp>
          <p:cxnSp>
            <p:nvCxnSpPr>
              <p:cNvPr id="15" name="Connettore diritto 14">
                <a:extLst>
                  <a:ext uri="{FF2B5EF4-FFF2-40B4-BE49-F238E27FC236}">
                    <a16:creationId xmlns:a16="http://schemas.microsoft.com/office/drawing/2014/main" id="{801C378B-3995-C208-0712-C75C383876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4783" y="2445023"/>
                <a:ext cx="0" cy="1548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CAECEB03-26CB-F982-4278-FA8EF51F6B05}"/>
                  </a:ext>
                </a:extLst>
              </p:cNvPr>
              <p:cNvSpPr txBox="1"/>
              <p:nvPr/>
            </p:nvSpPr>
            <p:spPr>
              <a:xfrm>
                <a:off x="2802837" y="2520898"/>
                <a:ext cx="894487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it-IT" sz="1600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«</a:t>
                </a:r>
                <a:r>
                  <a:rPr lang="it-IT" sz="1600" b="1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L’autonomia </a:t>
                </a:r>
                <a:r>
                  <a:rPr lang="it-IT" sz="1600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delle istituzioni scolastiche è garanzia di libertà di insegnamento e di pluralismo culturale e </a:t>
                </a:r>
                <a:r>
                  <a:rPr lang="it-IT" sz="1600" b="1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si sostanzia nella progettazione e nella realizzazione di interventi di educazione</a:t>
                </a:r>
                <a:r>
                  <a:rPr lang="it-IT" sz="1600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, formazione e istruzione mirati allo sviluppo della persona umana, adeguati ai diversi contesti, alle domande delle famiglie e </a:t>
                </a:r>
                <a:r>
                  <a:rPr lang="it-IT" sz="1600" b="1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alle caratteristiche specifiche dei soggetti coinvolti, al fine di garantire loro il successo formativo </a:t>
                </a:r>
                <a:r>
                  <a:rPr lang="it-IT" sz="1600" i="1" dirty="0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(…)»</a:t>
                </a:r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F8A7A87C-3592-0105-7EAD-758084186491}"/>
                </a:ext>
              </a:extLst>
            </p:cNvPr>
            <p:cNvGrpSpPr/>
            <p:nvPr/>
          </p:nvGrpSpPr>
          <p:grpSpPr>
            <a:xfrm>
              <a:off x="685800" y="4251054"/>
              <a:ext cx="11061909" cy="1548000"/>
              <a:chOff x="685800" y="4251054"/>
              <a:chExt cx="11061909" cy="1548000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053190B7-55BC-4B68-FC45-6ECA14505D70}"/>
                  </a:ext>
                </a:extLst>
              </p:cNvPr>
              <p:cNvSpPr/>
              <p:nvPr/>
            </p:nvSpPr>
            <p:spPr>
              <a:xfrm>
                <a:off x="685800" y="4732667"/>
                <a:ext cx="1480930" cy="584775"/>
              </a:xfrm>
              <a:prstGeom prst="rect">
                <a:avLst/>
              </a:prstGeom>
              <a:solidFill>
                <a:srgbClr val="DAE3F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Articolo 4,</a:t>
                </a:r>
              </a:p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Comma 2</a:t>
                </a:r>
              </a:p>
            </p:txBody>
          </p:sp>
          <p:cxnSp>
            <p:nvCxnSpPr>
              <p:cNvPr id="12" name="Connettore diritto 11">
                <a:extLst>
                  <a:ext uri="{FF2B5EF4-FFF2-40B4-BE49-F238E27FC236}">
                    <a16:creationId xmlns:a16="http://schemas.microsoft.com/office/drawing/2014/main" id="{3F94461F-C3F4-F9BF-7178-5A5D521E8A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4783" y="4251054"/>
                <a:ext cx="0" cy="1548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5F699470-674D-1E57-72A3-B0F9A430D94B}"/>
                  </a:ext>
                </a:extLst>
              </p:cNvPr>
              <p:cNvSpPr txBox="1"/>
              <p:nvPr/>
            </p:nvSpPr>
            <p:spPr>
              <a:xfrm>
                <a:off x="2802837" y="4363335"/>
                <a:ext cx="894487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it-IT" sz="1600" i="1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«Nell'esercizio dell'autonomia didattica le istituzioni scolastiche regolano i tempi dell'insegnamento e dello svolgimento delle singole discipline e attività nel modo più adeguato al tipo di studi e ai ritmi di apprendimento degli alunni. A tal fine le istituzioni scolastiche possono adottare </a:t>
                </a:r>
                <a:r>
                  <a:rPr lang="it-IT" sz="1600" b="1" i="1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tutte le forme di flessibilità che ritengono opportune </a:t>
                </a:r>
                <a:r>
                  <a:rPr lang="it-IT" sz="1600" i="1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 tra l'altro:   (…) </a:t>
                </a:r>
                <a:r>
                  <a:rPr lang="it-IT" sz="1600" b="1" i="1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attivare percorsi didattici individualizzati da riportare nel Piano dell’offerta formativa</a:t>
                </a:r>
                <a:r>
                  <a:rPr lang="it-IT" sz="1600" i="1"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.»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926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/>
              <a:t>Personalizzazione (3/3)</a:t>
            </a:r>
            <a:br>
              <a:rPr lang="it-IT" sz="3600"/>
            </a:br>
            <a:br>
              <a:rPr lang="it-IT" sz="3600"/>
            </a:br>
            <a:br>
              <a:rPr lang="it-IT" sz="3600"/>
            </a:br>
            <a:br>
              <a:rPr lang="it-IT" sz="3600"/>
            </a:br>
            <a:r>
              <a:rPr lang="it-IT" sz="3600"/>
              <a:t> </a:t>
            </a:r>
            <a:br>
              <a:rPr lang="it-IT" sz="3600"/>
            </a:br>
            <a:endParaRPr lang="it-IT" sz="360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C935276-3D10-BBB5-CF44-6C92F0D88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19" y="2005263"/>
            <a:ext cx="11160691" cy="42358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1800" b="1" dirty="0">
                <a:solidFill>
                  <a:srgbClr val="005E99"/>
                </a:solidFill>
                <a:ea typeface="+mj-ea"/>
                <a:cs typeface="+mj-cs"/>
              </a:rPr>
              <a:t>D. Lgs. 13 aprile 2017, n. 62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–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Norme in materia di valutazione e certificazione delle competenze nel primo ciclo ed esami di Stato</a:t>
            </a:r>
            <a:r>
              <a:rPr lang="it-IT" sz="1600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  <a:p>
            <a:pPr marL="0" indent="0">
              <a:buNone/>
            </a:pPr>
            <a:endParaRPr lang="it-IT" sz="1600" dirty="0"/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CF06A6E3-5719-0400-3F9E-57961C1E892E}"/>
              </a:ext>
            </a:extLst>
          </p:cNvPr>
          <p:cNvGrpSpPr/>
          <p:nvPr/>
        </p:nvGrpSpPr>
        <p:grpSpPr>
          <a:xfrm>
            <a:off x="565045" y="2814516"/>
            <a:ext cx="11061909" cy="3354031"/>
            <a:chOff x="685800" y="2445023"/>
            <a:chExt cx="11061909" cy="3354031"/>
          </a:xfrm>
        </p:grpSpPr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DD745ADA-8F1D-E37E-D040-E52E9B68C9F9}"/>
                </a:ext>
              </a:extLst>
            </p:cNvPr>
            <p:cNvGrpSpPr/>
            <p:nvPr/>
          </p:nvGrpSpPr>
          <p:grpSpPr>
            <a:xfrm>
              <a:off x="685800" y="2445023"/>
              <a:ext cx="11061909" cy="1548000"/>
              <a:chOff x="685800" y="2445023"/>
              <a:chExt cx="11061909" cy="1548000"/>
            </a:xfrm>
          </p:grpSpPr>
          <p:sp>
            <p:nvSpPr>
              <p:cNvPr id="34" name="Rettangolo 33">
                <a:extLst>
                  <a:ext uri="{FF2B5EF4-FFF2-40B4-BE49-F238E27FC236}">
                    <a16:creationId xmlns:a16="http://schemas.microsoft.com/office/drawing/2014/main" id="{329A83B9-211F-40CF-8EBD-998E0FB859A6}"/>
                  </a:ext>
                </a:extLst>
              </p:cNvPr>
              <p:cNvSpPr/>
              <p:nvPr/>
            </p:nvSpPr>
            <p:spPr>
              <a:xfrm>
                <a:off x="685800" y="2926636"/>
                <a:ext cx="1480930" cy="584775"/>
              </a:xfrm>
              <a:prstGeom prst="rect">
                <a:avLst/>
              </a:prstGeom>
              <a:solidFill>
                <a:srgbClr val="DAE3F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Articolo 1,</a:t>
                </a:r>
              </a:p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Comma 1</a:t>
                </a:r>
              </a:p>
            </p:txBody>
          </p:sp>
          <p:cxnSp>
            <p:nvCxnSpPr>
              <p:cNvPr id="35" name="Connettore diritto 34">
                <a:extLst>
                  <a:ext uri="{FF2B5EF4-FFF2-40B4-BE49-F238E27FC236}">
                    <a16:creationId xmlns:a16="http://schemas.microsoft.com/office/drawing/2014/main" id="{17548ED8-04FE-BE3F-2DBE-20CE282BE8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4783" y="2445023"/>
                <a:ext cx="0" cy="1548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200AFB07-6ACD-3AAE-12D5-3CF0A70B3295}"/>
                  </a:ext>
                </a:extLst>
              </p:cNvPr>
              <p:cNvSpPr txBox="1"/>
              <p:nvPr/>
            </p:nvSpPr>
            <p:spPr>
              <a:xfrm>
                <a:off x="2802837" y="2557304"/>
                <a:ext cx="894487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29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«</a:t>
                </a:r>
                <a:r>
                  <a:rPr kumimoji="0" lang="it-IT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La valutazione ha per oggetto il processo formativo </a:t>
                </a:r>
                <a:r>
                  <a:rPr kumimoji="0" lang="it-IT" sz="1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 i risultati di apprendimento   </a:t>
                </a:r>
                <a:r>
                  <a:rPr lang="it-IT" sz="1600" i="1" dirty="0">
                    <a:solidFill>
                      <a:prstClr val="black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[</a:t>
                </a:r>
                <a:r>
                  <a:rPr kumimoji="0" lang="it-IT" sz="1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...] ha finalità formativa ed educativa e concorre al miglioramento degli apprendimenti e al successo formativo degli stessi, documenta </a:t>
                </a:r>
                <a:r>
                  <a:rPr kumimoji="0" lang="it-IT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lo sviluppo dell'identità personale </a:t>
                </a:r>
                <a:r>
                  <a:rPr kumimoji="0" lang="it-IT" sz="1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e promuove la autovalutazione di ciascuno in relazione alle acquisizioni di conoscenze, abilità e competenze</a:t>
                </a:r>
                <a:r>
                  <a:rPr kumimoji="0" lang="it-IT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»</a:t>
                </a:r>
              </a:p>
            </p:txBody>
          </p:sp>
        </p:grpSp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151574E6-FCB6-441C-5F10-D8FD75C660AC}"/>
                </a:ext>
              </a:extLst>
            </p:cNvPr>
            <p:cNvGrpSpPr/>
            <p:nvPr/>
          </p:nvGrpSpPr>
          <p:grpSpPr>
            <a:xfrm>
              <a:off x="685800" y="4251054"/>
              <a:ext cx="11061909" cy="1548000"/>
              <a:chOff x="685800" y="4251054"/>
              <a:chExt cx="11061909" cy="1548000"/>
            </a:xfrm>
          </p:grpSpPr>
          <p:sp>
            <p:nvSpPr>
              <p:cNvPr id="31" name="Rettangolo 30">
                <a:extLst>
                  <a:ext uri="{FF2B5EF4-FFF2-40B4-BE49-F238E27FC236}">
                    <a16:creationId xmlns:a16="http://schemas.microsoft.com/office/drawing/2014/main" id="{A2A1754E-6C8D-26FB-A37A-B272973388F4}"/>
                  </a:ext>
                </a:extLst>
              </p:cNvPr>
              <p:cNvSpPr/>
              <p:nvPr/>
            </p:nvSpPr>
            <p:spPr>
              <a:xfrm>
                <a:off x="685800" y="4732667"/>
                <a:ext cx="1480930" cy="584775"/>
              </a:xfrm>
              <a:prstGeom prst="rect">
                <a:avLst/>
              </a:prstGeom>
              <a:solidFill>
                <a:srgbClr val="DAE3F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Articolo 1,</a:t>
                </a:r>
              </a:p>
              <a:p>
                <a:pPr algn="ctr"/>
                <a:r>
                  <a:rPr lang="it-IT" sz="1600" b="1" cap="small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Comma 2</a:t>
                </a:r>
              </a:p>
            </p:txBody>
          </p:sp>
          <p:cxnSp>
            <p:nvCxnSpPr>
              <p:cNvPr id="32" name="Connettore diritto 31">
                <a:extLst>
                  <a:ext uri="{FF2B5EF4-FFF2-40B4-BE49-F238E27FC236}">
                    <a16:creationId xmlns:a16="http://schemas.microsoft.com/office/drawing/2014/main" id="{5006A15F-AD3A-A3F2-D757-B91FEB6188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84783" y="4251054"/>
                <a:ext cx="0" cy="1548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D2663924-861D-F0AD-193E-AF567D52C923}"/>
                  </a:ext>
                </a:extLst>
              </p:cNvPr>
              <p:cNvSpPr txBox="1"/>
              <p:nvPr/>
            </p:nvSpPr>
            <p:spPr>
              <a:xfrm>
                <a:off x="2802837" y="4668133"/>
                <a:ext cx="894487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29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«La valutazione è coerente con l'offerta formativa delle istituzioni scolastiche, </a:t>
                </a:r>
                <a:r>
                  <a:rPr kumimoji="0" lang="it-IT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con la personalizzazione dei percorsi </a:t>
                </a:r>
                <a:r>
                  <a:rPr lang="it-IT" sz="1600" i="1" dirty="0">
                    <a:solidFill>
                      <a:prstClr val="black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[</a:t>
                </a:r>
                <a:r>
                  <a:rPr kumimoji="0" lang="it-IT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…]»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23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Linee Guida per l’orientamento</a:t>
            </a:r>
            <a:br>
              <a:rPr lang="it-IT" sz="3600" dirty="0"/>
            </a:br>
            <a:r>
              <a:rPr lang="it-IT" sz="3600" b="0" i="1" dirty="0"/>
              <a:t>Certificazione delle competenze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CF5F9B4-9918-4FDD-4D0C-E232CEB82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19" y="2245893"/>
            <a:ext cx="11160691" cy="423586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it-IT" sz="1800" b="1" dirty="0">
                <a:solidFill>
                  <a:srgbClr val="005E99"/>
                </a:solidFill>
                <a:ea typeface="+mj-ea"/>
                <a:cs typeface="+mj-cs"/>
              </a:rPr>
              <a:t>Linee Guida, punto 6</a:t>
            </a:r>
            <a:r>
              <a:rPr kumimoji="0" lang="it-IT" sz="160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: «</a:t>
            </a:r>
            <a:r>
              <a:rPr lang="it-IT" sz="1600" b="1" i="1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L’ordinamento vigente prevede la certificazione delle competenze </a:t>
            </a:r>
            <a:r>
              <a:rPr lang="it-IT" sz="1600" i="1" dirty="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al termine della scuola primaria, alla fine del primo ciclo, e a conclusione dell’obbligo di istruzione (…) a partire dall’anno scolastico 2023-2024, sarà previsto, a richiesta, il graduale rilascio, da parte delle scuole, della certificazione delle competenze anche al termine di ciascuna annualità del secondo ciclo di istruzione (…)</a:t>
            </a:r>
            <a:r>
              <a:rPr kumimoji="0" lang="it-IT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»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0" indent="0">
              <a:buNone/>
            </a:pPr>
            <a:endParaRPr lang="it-IT" sz="1600" dirty="0">
              <a:latin typeface="Titillium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BADB725-9E65-524C-137C-542301658B40}"/>
              </a:ext>
            </a:extLst>
          </p:cNvPr>
          <p:cNvSpPr/>
          <p:nvPr/>
        </p:nvSpPr>
        <p:spPr>
          <a:xfrm>
            <a:off x="1356453" y="3900862"/>
            <a:ext cx="9421058" cy="1701141"/>
          </a:xfrm>
          <a:prstGeom prst="rect">
            <a:avLst/>
          </a:prstGeom>
          <a:solidFill>
            <a:srgbClr val="DA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D8621268-3228-F582-F6F5-94AC81A2458D}"/>
              </a:ext>
            </a:extLst>
          </p:cNvPr>
          <p:cNvGrpSpPr/>
          <p:nvPr/>
        </p:nvGrpSpPr>
        <p:grpSpPr>
          <a:xfrm>
            <a:off x="998253" y="4389698"/>
            <a:ext cx="716399" cy="697033"/>
            <a:chOff x="454730" y="4314266"/>
            <a:chExt cx="716399" cy="697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6C32DBBB-9031-92CC-79DF-DE4ACE69000F}"/>
                </a:ext>
              </a:extLst>
            </p:cNvPr>
            <p:cNvSpPr/>
            <p:nvPr/>
          </p:nvSpPr>
          <p:spPr>
            <a:xfrm>
              <a:off x="454730" y="4314266"/>
              <a:ext cx="716399" cy="697033"/>
            </a:xfrm>
            <a:prstGeom prst="ellipse">
              <a:avLst/>
            </a:prstGeom>
            <a:solidFill>
              <a:srgbClr val="ECF4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9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2F0AE0E8-834A-F50B-F225-A08AE911A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9058" y="4430217"/>
              <a:ext cx="507742" cy="507742"/>
            </a:xfrm>
            <a:prstGeom prst="rect">
              <a:avLst/>
            </a:prstGeom>
          </p:spPr>
        </p:pic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EC7841B-7215-38D0-9313-4D42323C15F7}"/>
              </a:ext>
            </a:extLst>
          </p:cNvPr>
          <p:cNvSpPr txBox="1"/>
          <p:nvPr/>
        </p:nvSpPr>
        <p:spPr>
          <a:xfrm>
            <a:off x="2273029" y="4459045"/>
            <a:ext cx="7587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it-IT" sz="16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tillium"/>
                <a:ea typeface="Open Sans Light"/>
                <a:cs typeface="Open Sans Light"/>
              </a:rPr>
              <a:t>«Ai predetti fini, </a:t>
            </a:r>
            <a:r>
              <a:rPr kumimoji="0" lang="it-IT" sz="1600" b="1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tillium"/>
                <a:ea typeface="Open Sans Light"/>
                <a:cs typeface="Open Sans Light"/>
              </a:rPr>
              <a:t>saranno raccordati i molteplici modelli di certificazione oggi in uso</a:t>
            </a:r>
            <a:r>
              <a:rPr kumimoji="0" lang="it-IT" sz="16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tillium"/>
                <a:ea typeface="Open Sans Light"/>
                <a:cs typeface="Open Sans Light"/>
              </a:rPr>
              <a:t>, in relazione alle competenze chiave per l’apprendimento permanente»</a:t>
            </a:r>
          </a:p>
        </p:txBody>
      </p:sp>
    </p:spTree>
    <p:extLst>
      <p:ext uri="{BB962C8B-B14F-4D97-AF65-F5344CB8AC3E}">
        <p14:creationId xmlns:p14="http://schemas.microsoft.com/office/powerpoint/2010/main" val="150968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Come stanno le competenze chiave in UE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7F27759-4FB9-FB3E-5BC2-AE9237451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8" y="1769530"/>
            <a:ext cx="7019995" cy="501615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C5F630C-8949-DCC0-4EB8-D05DB5B21452}"/>
              </a:ext>
            </a:extLst>
          </p:cNvPr>
          <p:cNvSpPr/>
          <p:nvPr/>
        </p:nvSpPr>
        <p:spPr>
          <a:xfrm>
            <a:off x="7708106" y="1994119"/>
            <a:ext cx="4248472" cy="4631272"/>
          </a:xfrm>
          <a:prstGeom prst="rect">
            <a:avLst/>
          </a:prstGeom>
          <a:solidFill>
            <a:srgbClr val="DAE3F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CC4ADBF4-01CF-44FC-71FA-2BD4347DC52A}"/>
              </a:ext>
            </a:extLst>
          </p:cNvPr>
          <p:cNvCxnSpPr>
            <a:cxnSpLocks/>
          </p:cNvCxnSpPr>
          <p:nvPr/>
        </p:nvCxnSpPr>
        <p:spPr>
          <a:xfrm>
            <a:off x="8500342" y="3430810"/>
            <a:ext cx="26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18C71A7-A986-CB74-E5B1-68DFA10AAE2A}"/>
              </a:ext>
            </a:extLst>
          </p:cNvPr>
          <p:cNvSpPr txBox="1"/>
          <p:nvPr/>
        </p:nvSpPr>
        <p:spPr>
          <a:xfrm>
            <a:off x="7294342" y="2086465"/>
            <a:ext cx="507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</a:t>
            </a:r>
            <a:b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Classificazione Internazionale </a:t>
            </a:r>
            <a:b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Standard dell’Istruzione</a:t>
            </a:r>
            <a:b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it-IT" b="1" i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(UNESCO-UIS,2012)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A5882BF-E984-6D60-1E2E-32F637DDB1CB}"/>
              </a:ext>
            </a:extLst>
          </p:cNvPr>
          <p:cNvSpPr txBox="1"/>
          <p:nvPr/>
        </p:nvSpPr>
        <p:spPr>
          <a:xfrm>
            <a:off x="7726342" y="3696827"/>
            <a:ext cx="421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0: educazione della prima infanzia</a:t>
            </a:r>
          </a:p>
          <a:p>
            <a:endParaRPr lang="it-IT" sz="1600">
              <a:latin typeface="Titillium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it-IT" sz="1600" b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1: istruzione primaria</a:t>
            </a:r>
          </a:p>
          <a:p>
            <a:r>
              <a:rPr lang="it-IT" sz="1600" b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2: istruzione secondaria inferiore</a:t>
            </a:r>
          </a:p>
          <a:p>
            <a:r>
              <a:rPr lang="it-IT" sz="1600" b="1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3: istruzione secondaria superiore </a:t>
            </a:r>
          </a:p>
          <a:p>
            <a:endParaRPr lang="it-IT" sz="1600" b="1">
              <a:latin typeface="Titillium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it-IT" sz="160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4: istruzione post-secondaria</a:t>
            </a:r>
          </a:p>
          <a:p>
            <a:r>
              <a:rPr lang="it-IT" sz="160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5: istruzione terziaria di ciclo breve</a:t>
            </a:r>
          </a:p>
          <a:p>
            <a:r>
              <a:rPr lang="it-IT" sz="160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6: istruzione terziaria (primo livello)</a:t>
            </a:r>
          </a:p>
          <a:p>
            <a:r>
              <a:rPr lang="it-IT" sz="160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7: Istruzione terziaria (secondo livello)</a:t>
            </a:r>
          </a:p>
          <a:p>
            <a:r>
              <a:rPr lang="it-IT" sz="1600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ISCED 8: Dottorato di ricerca</a:t>
            </a:r>
          </a:p>
        </p:txBody>
      </p:sp>
    </p:spTree>
    <p:extLst>
      <p:ext uri="{BB962C8B-B14F-4D97-AF65-F5344CB8AC3E}">
        <p14:creationId xmlns:p14="http://schemas.microsoft.com/office/powerpoint/2010/main" val="25934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Introduzione del quadro nazionale sulle competenze in UE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0CC10F28-A8FB-50DD-8AB7-E8348F996B88}"/>
              </a:ext>
            </a:extLst>
          </p:cNvPr>
          <p:cNvGrpSpPr/>
          <p:nvPr/>
        </p:nvGrpSpPr>
        <p:grpSpPr>
          <a:xfrm>
            <a:off x="1023718" y="2577179"/>
            <a:ext cx="10224577" cy="2634085"/>
            <a:chOff x="1023718" y="2577179"/>
            <a:chExt cx="10224577" cy="2634085"/>
          </a:xfrm>
        </p:grpSpPr>
        <p:pic>
          <p:nvPicPr>
            <p:cNvPr id="3" name="Picture 4" descr="Click - Free education icons">
              <a:extLst>
                <a:ext uri="{FF2B5EF4-FFF2-40B4-BE49-F238E27FC236}">
                  <a16:creationId xmlns:a16="http://schemas.microsoft.com/office/drawing/2014/main" id="{006EBAD0-368E-451D-9E5F-DA1DDEE05A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604" y="4233685"/>
              <a:ext cx="576064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Gerade Verbindung 26">
              <a:extLst>
                <a:ext uri="{FF2B5EF4-FFF2-40B4-BE49-F238E27FC236}">
                  <a16:creationId xmlns:a16="http://schemas.microsoft.com/office/drawing/2014/main" id="{56305CE7-F5D2-4918-9F6E-E1070D1277C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1168295" y="4004419"/>
              <a:ext cx="10080000" cy="0"/>
            </a:xfrm>
            <a:prstGeom prst="line">
              <a:avLst/>
            </a:prstGeom>
            <a:ln w="69850" cap="rnd">
              <a:gradFill flip="none" rotWithShape="1">
                <a:gsLst>
                  <a:gs pos="45000">
                    <a:srgbClr val="BCD2E1">
                      <a:lumMod val="98000"/>
                    </a:srgbClr>
                  </a:gs>
                  <a:gs pos="18000">
                    <a:srgbClr val="ECF2F6"/>
                  </a:gs>
                  <a:gs pos="73000">
                    <a:srgbClr val="2E75B6"/>
                  </a:gs>
                </a:gsLst>
                <a:lin ang="10800000" scaled="1"/>
                <a:tileRect/>
              </a:gradFill>
              <a:prstDash val="solid"/>
              <a:headEnd type="stealth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9A6091B2-676D-E0E4-8C7E-F94E6CFD4744}"/>
                </a:ext>
              </a:extLst>
            </p:cNvPr>
            <p:cNvSpPr txBox="1"/>
            <p:nvPr/>
          </p:nvSpPr>
          <p:spPr>
            <a:xfrm>
              <a:off x="1077715" y="2701660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Belgio</a:t>
              </a:r>
              <a:b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</a:b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Svezia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52D557AC-88DB-EF30-5A34-31EB80500B20}"/>
                </a:ext>
              </a:extLst>
            </p:cNvPr>
            <p:cNvSpPr txBox="1"/>
            <p:nvPr/>
          </p:nvSpPr>
          <p:spPr>
            <a:xfrm>
              <a:off x="1945764" y="2738293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Germania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B4CFC46-2358-8079-A8FF-A8957E93E53A}"/>
                </a:ext>
              </a:extLst>
            </p:cNvPr>
            <p:cNvSpPr txBox="1"/>
            <p:nvPr/>
          </p:nvSpPr>
          <p:spPr>
            <a:xfrm>
              <a:off x="3976047" y="2701660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Finlandia</a:t>
              </a:r>
              <a:b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</a:b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Irlanda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914E9D3C-9038-9ABA-A7FC-17FF80737FC5}"/>
                </a:ext>
              </a:extLst>
            </p:cNvPr>
            <p:cNvSpPr txBox="1"/>
            <p:nvPr/>
          </p:nvSpPr>
          <p:spPr>
            <a:xfrm>
              <a:off x="5904527" y="2940549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Francia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EE7BDBC8-60AE-8018-FFAC-462C1A0079D4}"/>
                </a:ext>
              </a:extLst>
            </p:cNvPr>
            <p:cNvSpPr txBox="1"/>
            <p:nvPr/>
          </p:nvSpPr>
          <p:spPr>
            <a:xfrm>
              <a:off x="9736687" y="2940549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Spagna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F2293D30-672E-9ADF-24C5-5AA1D73D66F4}"/>
                </a:ext>
              </a:extLst>
            </p:cNvPr>
            <p:cNvSpPr txBox="1"/>
            <p:nvPr/>
          </p:nvSpPr>
          <p:spPr>
            <a:xfrm>
              <a:off x="6856367" y="4626489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Portogallo</a:t>
              </a:r>
              <a:b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</a:b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Norvegia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3514B331-3ABD-A504-25B3-459D896EE8BA}"/>
                </a:ext>
              </a:extLst>
            </p:cNvPr>
            <p:cNvSpPr txBox="1"/>
            <p:nvPr/>
          </p:nvSpPr>
          <p:spPr>
            <a:xfrm>
              <a:off x="2511813" y="4637134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solidFill>
                    <a:srgbClr val="000000"/>
                  </a:solidFill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Danimarca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053E7A4C-33D0-B853-18B4-491D916CEE39}"/>
                </a:ext>
              </a:extLst>
            </p:cNvPr>
            <p:cNvSpPr txBox="1"/>
            <p:nvPr/>
          </p:nvSpPr>
          <p:spPr>
            <a:xfrm>
              <a:off x="1365783" y="4084915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1997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D4DF7F41-B992-40E5-D9C3-0495480FC820}"/>
                </a:ext>
              </a:extLst>
            </p:cNvPr>
            <p:cNvSpPr txBox="1"/>
            <p:nvPr/>
          </p:nvSpPr>
          <p:spPr>
            <a:xfrm>
              <a:off x="2463879" y="3592410"/>
              <a:ext cx="1304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2003- 2006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9EE582E-9694-81D8-CEDF-09ACA9AD3336}"/>
                </a:ext>
              </a:extLst>
            </p:cNvPr>
            <p:cNvSpPr txBox="1"/>
            <p:nvPr/>
          </p:nvSpPr>
          <p:spPr>
            <a:xfrm>
              <a:off x="4264115" y="4084915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2014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529D35DF-94C0-FA98-F858-ABBD261D1232}"/>
                </a:ext>
              </a:extLst>
            </p:cNvPr>
            <p:cNvSpPr txBox="1"/>
            <p:nvPr/>
          </p:nvSpPr>
          <p:spPr>
            <a:xfrm>
              <a:off x="5194294" y="3592410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2015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4B60FED3-1B29-5FBA-1E54-DE2D2BB588B7}"/>
                </a:ext>
              </a:extLst>
            </p:cNvPr>
            <p:cNvSpPr txBox="1"/>
            <p:nvPr/>
          </p:nvSpPr>
          <p:spPr>
            <a:xfrm>
              <a:off x="6192595" y="4084915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2016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4DE31E87-0A2A-E676-A6C6-76718185F5AA}"/>
                </a:ext>
              </a:extLst>
            </p:cNvPr>
            <p:cNvSpPr txBox="1"/>
            <p:nvPr/>
          </p:nvSpPr>
          <p:spPr>
            <a:xfrm>
              <a:off x="7150644" y="3592410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2017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4CB65DC-F251-D07B-6FA1-492091550714}"/>
                </a:ext>
              </a:extLst>
            </p:cNvPr>
            <p:cNvSpPr txBox="1"/>
            <p:nvPr/>
          </p:nvSpPr>
          <p:spPr>
            <a:xfrm>
              <a:off x="8108693" y="4084915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2018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B63391CD-953F-5F29-7BC7-07C5E994680E}"/>
                </a:ext>
              </a:extLst>
            </p:cNvPr>
            <p:cNvSpPr txBox="1"/>
            <p:nvPr/>
          </p:nvSpPr>
          <p:spPr>
            <a:xfrm>
              <a:off x="10024791" y="4084915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2020</a:t>
              </a:r>
            </a:p>
          </p:txBody>
        </p:sp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04A56114-76BA-31F9-3CCE-206C4B2BB05D}"/>
                </a:ext>
              </a:extLst>
            </p:cNvPr>
            <p:cNvSpPr/>
            <p:nvPr/>
          </p:nvSpPr>
          <p:spPr>
            <a:xfrm>
              <a:off x="1599783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B59176B3-AFDB-AC9F-9268-E2534412BCFE}"/>
                </a:ext>
              </a:extLst>
            </p:cNvPr>
            <p:cNvSpPr/>
            <p:nvPr/>
          </p:nvSpPr>
          <p:spPr>
            <a:xfrm>
              <a:off x="2561895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D658F0B9-97FB-731D-6E38-8E8E18020C31}"/>
                </a:ext>
              </a:extLst>
            </p:cNvPr>
            <p:cNvSpPr/>
            <p:nvPr/>
          </p:nvSpPr>
          <p:spPr>
            <a:xfrm>
              <a:off x="3524007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4E73DB12-44F6-92A1-A286-9DD4D8B1DD38}"/>
                </a:ext>
              </a:extLst>
            </p:cNvPr>
            <p:cNvSpPr/>
            <p:nvPr/>
          </p:nvSpPr>
          <p:spPr>
            <a:xfrm>
              <a:off x="5448231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E8E2FCEA-9B75-3762-7FA0-3C13A222B6F0}"/>
                </a:ext>
              </a:extLst>
            </p:cNvPr>
            <p:cNvSpPr/>
            <p:nvPr/>
          </p:nvSpPr>
          <p:spPr>
            <a:xfrm>
              <a:off x="8334567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A5EC4B24-F775-D234-5A3F-E3CF7504B5B9}"/>
                </a:ext>
              </a:extLst>
            </p:cNvPr>
            <p:cNvSpPr/>
            <p:nvPr/>
          </p:nvSpPr>
          <p:spPr>
            <a:xfrm>
              <a:off x="9296679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D0E2435A-022D-0A1D-0938-7D5556F05F54}"/>
                </a:ext>
              </a:extLst>
            </p:cNvPr>
            <p:cNvSpPr/>
            <p:nvPr/>
          </p:nvSpPr>
          <p:spPr>
            <a:xfrm>
              <a:off x="10258791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FBC72282-035C-9A38-9396-772D8EEBD93D}"/>
                </a:ext>
              </a:extLst>
            </p:cNvPr>
            <p:cNvSpPr/>
            <p:nvPr/>
          </p:nvSpPr>
          <p:spPr>
            <a:xfrm>
              <a:off x="6426595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A7DB88D7-FA7C-CB29-9F48-CD96DCC663FD}"/>
                </a:ext>
              </a:extLst>
            </p:cNvPr>
            <p:cNvSpPr/>
            <p:nvPr/>
          </p:nvSpPr>
          <p:spPr>
            <a:xfrm>
              <a:off x="7378435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cxnSp>
          <p:nvCxnSpPr>
            <p:cNvPr id="34" name="Connettore diritto 33">
              <a:extLst>
                <a:ext uri="{FF2B5EF4-FFF2-40B4-BE49-F238E27FC236}">
                  <a16:creationId xmlns:a16="http://schemas.microsoft.com/office/drawing/2014/main" id="{4F40748F-96A4-317A-0B5C-B483A41123E7}"/>
                </a:ext>
              </a:extLst>
            </p:cNvPr>
            <p:cNvCxnSpPr>
              <a:cxnSpLocks/>
            </p:cNvCxnSpPr>
            <p:nvPr/>
          </p:nvCxnSpPr>
          <p:spPr>
            <a:xfrm>
              <a:off x="1689783" y="3306523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diritto 34">
              <a:extLst>
                <a:ext uri="{FF2B5EF4-FFF2-40B4-BE49-F238E27FC236}">
                  <a16:creationId xmlns:a16="http://schemas.microsoft.com/office/drawing/2014/main" id="{F58EC33F-4545-0AAA-5C19-4399D1537929}"/>
                </a:ext>
              </a:extLst>
            </p:cNvPr>
            <p:cNvCxnSpPr>
              <a:cxnSpLocks/>
            </p:cNvCxnSpPr>
            <p:nvPr/>
          </p:nvCxnSpPr>
          <p:spPr>
            <a:xfrm>
              <a:off x="3123881" y="4094419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diritto 35">
              <a:extLst>
                <a:ext uri="{FF2B5EF4-FFF2-40B4-BE49-F238E27FC236}">
                  <a16:creationId xmlns:a16="http://schemas.microsoft.com/office/drawing/2014/main" id="{271830BC-5DC5-0723-1FA8-9B951A0686E9}"/>
                </a:ext>
              </a:extLst>
            </p:cNvPr>
            <p:cNvCxnSpPr>
              <a:cxnSpLocks/>
            </p:cNvCxnSpPr>
            <p:nvPr/>
          </p:nvCxnSpPr>
          <p:spPr>
            <a:xfrm>
              <a:off x="2550957" y="3090499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B676A53D-06FB-6C4B-E5F4-8BF4EBCB6E62}"/>
                </a:ext>
              </a:extLst>
            </p:cNvPr>
            <p:cNvSpPr txBox="1"/>
            <p:nvPr/>
          </p:nvSpPr>
          <p:spPr>
            <a:xfrm>
              <a:off x="9066741" y="3592410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 defTabSz="430213">
                <a:spcAft>
                  <a:spcPts val="400"/>
                </a:spcAft>
                <a:buSzPct val="100000"/>
              </a:pPr>
              <a:r>
                <a:rPr lang="it-IT" sz="1600" b="1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2019</a:t>
              </a:r>
            </a:p>
          </p:txBody>
        </p:sp>
        <p:sp>
          <p:nvSpPr>
            <p:cNvPr id="38" name="Ovale 37">
              <a:extLst>
                <a:ext uri="{FF2B5EF4-FFF2-40B4-BE49-F238E27FC236}">
                  <a16:creationId xmlns:a16="http://schemas.microsoft.com/office/drawing/2014/main" id="{5F4414FD-A288-783C-05D5-5DC316E06287}"/>
                </a:ext>
              </a:extLst>
            </p:cNvPr>
            <p:cNvSpPr/>
            <p:nvPr/>
          </p:nvSpPr>
          <p:spPr>
            <a:xfrm>
              <a:off x="4498115" y="3914419"/>
              <a:ext cx="180000" cy="180000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Titillium"/>
              </a:endParaRPr>
            </a:p>
          </p:txBody>
        </p:sp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D6E7F66E-8003-1E93-5DC8-61C2CDD51DA8}"/>
                </a:ext>
              </a:extLst>
            </p:cNvPr>
            <p:cNvCxnSpPr>
              <a:cxnSpLocks/>
            </p:cNvCxnSpPr>
            <p:nvPr/>
          </p:nvCxnSpPr>
          <p:spPr>
            <a:xfrm>
              <a:off x="4588115" y="3306523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4039E499-D639-8132-81F1-6B00D4E9FB4F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95" y="3306523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iritto 40">
              <a:extLst>
                <a:ext uri="{FF2B5EF4-FFF2-40B4-BE49-F238E27FC236}">
                  <a16:creationId xmlns:a16="http://schemas.microsoft.com/office/drawing/2014/main" id="{006B1E5C-82F6-80D4-9816-91DB14C009D4}"/>
                </a:ext>
              </a:extLst>
            </p:cNvPr>
            <p:cNvCxnSpPr>
              <a:cxnSpLocks/>
            </p:cNvCxnSpPr>
            <p:nvPr/>
          </p:nvCxnSpPr>
          <p:spPr>
            <a:xfrm>
              <a:off x="7468435" y="4094419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diritto 41">
              <a:extLst>
                <a:ext uri="{FF2B5EF4-FFF2-40B4-BE49-F238E27FC236}">
                  <a16:creationId xmlns:a16="http://schemas.microsoft.com/office/drawing/2014/main" id="{9F42B029-A17E-4A48-3F02-A8C6CB546BD3}"/>
                </a:ext>
              </a:extLst>
            </p:cNvPr>
            <p:cNvCxnSpPr>
              <a:cxnSpLocks/>
            </p:cNvCxnSpPr>
            <p:nvPr/>
          </p:nvCxnSpPr>
          <p:spPr>
            <a:xfrm>
              <a:off x="10348755" y="3306523"/>
              <a:ext cx="0" cy="555976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9BFC346E-16D3-4E91-A38B-A2883E91B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1871" y="2577179"/>
              <a:ext cx="342000" cy="205200"/>
            </a:xfrm>
            <a:prstGeom prst="rect">
              <a:avLst/>
            </a:prstGeom>
          </p:spPr>
        </p:pic>
        <p:pic>
          <p:nvPicPr>
            <p:cNvPr id="44" name="Immagine 43">
              <a:extLst>
                <a:ext uri="{FF2B5EF4-FFF2-40B4-BE49-F238E27FC236}">
                  <a16:creationId xmlns:a16="http://schemas.microsoft.com/office/drawing/2014/main" id="{42BFFC34-CF38-340D-BC85-81AA65154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35949" y="2995532"/>
              <a:ext cx="405279" cy="206562"/>
            </a:xfrm>
            <a:prstGeom prst="rect">
              <a:avLst/>
            </a:prstGeom>
          </p:spPr>
        </p:pic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53FAD20F-BB93-9B3D-969D-0AFB95B05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68224" y="2734564"/>
              <a:ext cx="342000" cy="211819"/>
            </a:xfrm>
            <a:prstGeom prst="rect">
              <a:avLst/>
            </a:prstGeom>
          </p:spPr>
        </p:pic>
        <p:pic>
          <p:nvPicPr>
            <p:cNvPr id="46" name="Immagine 45">
              <a:extLst>
                <a:ext uri="{FF2B5EF4-FFF2-40B4-BE49-F238E27FC236}">
                  <a16:creationId xmlns:a16="http://schemas.microsoft.com/office/drawing/2014/main" id="{35BB0200-F510-65AC-6407-26AD17EC8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77755" y="2696464"/>
              <a:ext cx="342000" cy="230375"/>
            </a:xfrm>
            <a:prstGeom prst="rect">
              <a:avLst/>
            </a:prstGeom>
          </p:spPr>
        </p:pic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11FED31B-A299-88CA-9925-F624D7AF1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03459" y="4909916"/>
              <a:ext cx="342000" cy="248727"/>
            </a:xfrm>
            <a:prstGeom prst="rect">
              <a:avLst/>
            </a:prstGeom>
          </p:spPr>
        </p:pic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A6887B34-E745-64DD-AE7B-68846DF15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03459" y="4654587"/>
              <a:ext cx="342000" cy="228786"/>
            </a:xfrm>
            <a:prstGeom prst="rect">
              <a:avLst/>
            </a:prstGeom>
          </p:spPr>
        </p:pic>
        <p:pic>
          <p:nvPicPr>
            <p:cNvPr id="49" name="Immagine 48">
              <a:extLst>
                <a:ext uri="{FF2B5EF4-FFF2-40B4-BE49-F238E27FC236}">
                  <a16:creationId xmlns:a16="http://schemas.microsoft.com/office/drawing/2014/main" id="{9B2D2EC8-4AA9-B6D2-0CB6-DD635BA06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50244" y="2725872"/>
              <a:ext cx="342000" cy="228786"/>
            </a:xfrm>
            <a:prstGeom prst="rect">
              <a:avLst/>
            </a:prstGeom>
          </p:spPr>
        </p:pic>
        <p:pic>
          <p:nvPicPr>
            <p:cNvPr id="50" name="Immagine 49">
              <a:extLst>
                <a:ext uri="{FF2B5EF4-FFF2-40B4-BE49-F238E27FC236}">
                  <a16:creationId xmlns:a16="http://schemas.microsoft.com/office/drawing/2014/main" id="{D0AE5796-5F66-4D74-A6D5-25AD3D2F2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45051" y="4907349"/>
              <a:ext cx="342000" cy="261212"/>
            </a:xfrm>
            <a:prstGeom prst="rect">
              <a:avLst/>
            </a:prstGeom>
          </p:spPr>
        </p:pic>
        <p:pic>
          <p:nvPicPr>
            <p:cNvPr id="51" name="Immagine 50">
              <a:extLst>
                <a:ext uri="{FF2B5EF4-FFF2-40B4-BE49-F238E27FC236}">
                  <a16:creationId xmlns:a16="http://schemas.microsoft.com/office/drawing/2014/main" id="{2F747133-3D7E-EDD7-F114-DBEBEED0A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23718" y="2752848"/>
              <a:ext cx="333800" cy="243727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7F335670-0F34-EA75-43BB-56BA70343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23719" y="3028943"/>
              <a:ext cx="342000" cy="215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1529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Le competenze</a:t>
            </a:r>
            <a:br>
              <a:rPr lang="it-IT" sz="3600" dirty="0"/>
            </a:br>
            <a:r>
              <a:rPr lang="it-IT" sz="3100" b="0" i="1" dirty="0"/>
              <a:t>Il punto di riferimento e di partenza è la persona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DFA507B9-754B-3A2F-121E-99C343A0F630}"/>
              </a:ext>
            </a:extLst>
          </p:cNvPr>
          <p:cNvCxnSpPr>
            <a:cxnSpLocks/>
          </p:cNvCxnSpPr>
          <p:nvPr/>
        </p:nvCxnSpPr>
        <p:spPr>
          <a:xfrm>
            <a:off x="2488442" y="3654958"/>
            <a:ext cx="0" cy="6528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A701E47-FAAE-4CA9-BFC0-B47000CE1AB0}"/>
              </a:ext>
            </a:extLst>
          </p:cNvPr>
          <p:cNvSpPr/>
          <p:nvPr/>
        </p:nvSpPr>
        <p:spPr>
          <a:xfrm>
            <a:off x="1335503" y="2810132"/>
            <a:ext cx="2305879" cy="844826"/>
          </a:xfrm>
          <a:prstGeom prst="roundRect">
            <a:avLst/>
          </a:prstGeom>
          <a:solidFill>
            <a:srgbClr val="2C587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cap="small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Studente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2D40D632-C16D-9226-F5CF-916CF7EF5232}"/>
              </a:ext>
            </a:extLst>
          </p:cNvPr>
          <p:cNvSpPr/>
          <p:nvPr/>
        </p:nvSpPr>
        <p:spPr>
          <a:xfrm>
            <a:off x="1083503" y="2980545"/>
            <a:ext cx="504000" cy="504000"/>
          </a:xfrm>
          <a:prstGeom prst="ellipse">
            <a:avLst/>
          </a:prstGeom>
          <a:solidFill>
            <a:srgbClr val="2C587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itillium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91C17D7-9082-FA10-6F50-09B93452EC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85" y="3049027"/>
            <a:ext cx="367037" cy="367037"/>
          </a:xfrm>
          <a:prstGeom prst="rect">
            <a:avLst/>
          </a:prstGeom>
        </p:spPr>
      </p:pic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BCE3370-FA15-7005-626E-F1BBFF43701D}"/>
              </a:ext>
            </a:extLst>
          </p:cNvPr>
          <p:cNvSpPr/>
          <p:nvPr/>
        </p:nvSpPr>
        <p:spPr>
          <a:xfrm>
            <a:off x="1335503" y="4363917"/>
            <a:ext cx="2305879" cy="1083364"/>
          </a:xfrm>
          <a:prstGeom prst="roundRect">
            <a:avLst/>
          </a:prstGeom>
          <a:solidFill>
            <a:schemeClr val="bg1"/>
          </a:solidFill>
          <a:ln>
            <a:solidFill>
              <a:srgbClr val="109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ctr"/>
          <a:lstStyle/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it-IT" sz="1600" b="1" kern="1200" dirty="0">
                <a:solidFill>
                  <a:schemeClr val="tx1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E-Portfolio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F2AC411-BB90-970B-C565-86E355C874D1}"/>
              </a:ext>
            </a:extLst>
          </p:cNvPr>
          <p:cNvGrpSpPr/>
          <p:nvPr/>
        </p:nvGrpSpPr>
        <p:grpSpPr>
          <a:xfrm>
            <a:off x="3654085" y="2640578"/>
            <a:ext cx="7804425" cy="2958256"/>
            <a:chOff x="3461580" y="1576452"/>
            <a:chExt cx="7804425" cy="2958256"/>
          </a:xfrm>
        </p:grpSpPr>
        <p:sp>
          <p:nvSpPr>
            <p:cNvPr id="17" name="Triangolo isoscele 16">
              <a:extLst>
                <a:ext uri="{FF2B5EF4-FFF2-40B4-BE49-F238E27FC236}">
                  <a16:creationId xmlns:a16="http://schemas.microsoft.com/office/drawing/2014/main" id="{E41AD606-43D0-0B9E-8AD2-ED2FDB05ED56}"/>
                </a:ext>
              </a:extLst>
            </p:cNvPr>
            <p:cNvSpPr/>
            <p:nvPr/>
          </p:nvSpPr>
          <p:spPr>
            <a:xfrm rot="16200000">
              <a:off x="2588807" y="2449225"/>
              <a:ext cx="2957569" cy="1212023"/>
            </a:xfrm>
            <a:prstGeom prst="triangle">
              <a:avLst>
                <a:gd name="adj" fmla="val 83096"/>
              </a:avLst>
            </a:prstGeom>
            <a:solidFill>
              <a:srgbClr val="F9F9F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</a:endParaRPr>
            </a:p>
          </p:txBody>
        </p:sp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FE97D0C4-3B52-FEC6-7CFA-4A57175D0168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686301" y="1576452"/>
              <a:ext cx="6546219" cy="696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R="0" lvl="0" algn="just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it-IT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Secondo le Linee Guida per l’orientamento, punto 8.3, ciascun </a:t>
              </a:r>
            </a:p>
            <a:p>
              <a:pPr marR="0" lvl="0" algn="just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it-IT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E-Portfolio personale è contraddistinto da:</a:t>
              </a:r>
            </a:p>
          </p:txBody>
        </p:sp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37AD6C1E-3AB5-6901-B31E-8CE7D7DD612F}"/>
                </a:ext>
              </a:extLst>
            </p:cNvPr>
            <p:cNvGrpSpPr/>
            <p:nvPr/>
          </p:nvGrpSpPr>
          <p:grpSpPr>
            <a:xfrm>
              <a:off x="4686301" y="2420419"/>
              <a:ext cx="6579704" cy="2114289"/>
              <a:chOff x="5078896" y="2420419"/>
              <a:chExt cx="6579704" cy="2114289"/>
            </a:xfrm>
          </p:grpSpPr>
          <p:sp>
            <p:nvSpPr>
              <p:cNvPr id="20" name="Rettangolo 19">
                <a:extLst>
                  <a:ext uri="{FF2B5EF4-FFF2-40B4-BE49-F238E27FC236}">
                    <a16:creationId xmlns:a16="http://schemas.microsoft.com/office/drawing/2014/main" id="{B350BB87-A6D2-BB63-9B59-A5FDC64E6B2E}"/>
                  </a:ext>
                </a:extLst>
              </p:cNvPr>
              <p:cNvSpPr/>
              <p:nvPr/>
            </p:nvSpPr>
            <p:spPr>
              <a:xfrm>
                <a:off x="5078896" y="2420419"/>
                <a:ext cx="6579704" cy="702243"/>
              </a:xfrm>
              <a:prstGeom prst="rect">
                <a:avLst/>
              </a:prstGeom>
              <a:solidFill>
                <a:srgbClr val="DAE3F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0000" indent="-285750" algn="just">
                  <a:buFont typeface="Wingdings" panose="05000000000000000000" pitchFamily="2" charset="2"/>
                  <a:buChar char="§"/>
                </a:pPr>
                <a:r>
                  <a:rPr lang="it-IT" sz="1600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lo </a:t>
                </a:r>
                <a:r>
                  <a:rPr lang="it-IT" sz="1600" b="1">
                    <a:solidFill>
                      <a:schemeClr val="tx1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sviluppo documentato delle competenze</a:t>
                </a:r>
              </a:p>
            </p:txBody>
          </p:sp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9A7D5473-4DEC-5D66-7A63-B72C09E9F3B7}"/>
                  </a:ext>
                </a:extLst>
              </p:cNvPr>
              <p:cNvSpPr/>
              <p:nvPr/>
            </p:nvSpPr>
            <p:spPr>
              <a:xfrm>
                <a:off x="5078896" y="3132706"/>
                <a:ext cx="6579704" cy="68902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60000" indent="-285750" algn="just" defTabSz="914400">
                  <a:lnSpc>
                    <a:spcPct val="11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§"/>
                  <a:defRPr/>
                </a:pPr>
                <a:r>
                  <a:rPr kumimoji="0" lang="it-IT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le </a:t>
                </a:r>
                <a:r>
                  <a:rPr kumimoji="0" lang="it-IT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riflessioni in chiave valutativa, auto-valutativa e orientativa</a:t>
                </a:r>
              </a:p>
            </p:txBody>
          </p:sp>
          <p:sp>
            <p:nvSpPr>
              <p:cNvPr id="22" name="Rettangolo 21">
                <a:extLst>
                  <a:ext uri="{FF2B5EF4-FFF2-40B4-BE49-F238E27FC236}">
                    <a16:creationId xmlns:a16="http://schemas.microsoft.com/office/drawing/2014/main" id="{096F44CF-5204-770C-61EC-A9CDCB229821}"/>
                  </a:ext>
                </a:extLst>
              </p:cNvPr>
              <p:cNvSpPr/>
              <p:nvPr/>
            </p:nvSpPr>
            <p:spPr>
              <a:xfrm>
                <a:off x="5078896" y="3831779"/>
                <a:ext cx="6579704" cy="702243"/>
              </a:xfrm>
              <a:prstGeom prst="rect">
                <a:avLst/>
              </a:prstGeom>
              <a:solidFill>
                <a:srgbClr val="DAE3F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24000" indent="-285750" algn="just" defTabSz="914400">
                  <a:lnSpc>
                    <a:spcPct val="11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§"/>
                  <a:defRPr/>
                </a:pPr>
                <a:r>
                  <a:rPr kumimoji="0" lang="it-IT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la scelta di almeno un prodotto</a:t>
                </a:r>
                <a:r>
                  <a:rPr lang="it-IT" sz="1600" kern="0" dirty="0">
                    <a:solidFill>
                      <a:prstClr val="black"/>
                    </a:solidFill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 …</a:t>
                </a:r>
                <a:r>
                  <a:rPr kumimoji="0" lang="it-IT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 «</a:t>
                </a:r>
                <a:r>
                  <a:rPr kumimoji="0" lang="it-IT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capolavoro</a:t>
                </a:r>
                <a:r>
                  <a:rPr kumimoji="0" lang="it-IT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tillium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»</a:t>
                </a:r>
              </a:p>
            </p:txBody>
          </p:sp>
          <p:sp>
            <p:nvSpPr>
              <p:cNvPr id="23" name="Rettangolo 22">
                <a:extLst>
                  <a:ext uri="{FF2B5EF4-FFF2-40B4-BE49-F238E27FC236}">
                    <a16:creationId xmlns:a16="http://schemas.microsoft.com/office/drawing/2014/main" id="{76EE4849-76C0-5394-E74D-9409B2D753E0}"/>
                  </a:ext>
                </a:extLst>
              </p:cNvPr>
              <p:cNvSpPr/>
              <p:nvPr/>
            </p:nvSpPr>
            <p:spPr>
              <a:xfrm>
                <a:off x="5078896" y="2420419"/>
                <a:ext cx="6579704" cy="2114289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Titillium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397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Le competenze</a:t>
            </a:r>
            <a:br>
              <a:rPr lang="it-IT" sz="3600" dirty="0"/>
            </a:br>
            <a:r>
              <a:rPr lang="it-IT" sz="3100" b="0" i="1" dirty="0"/>
              <a:t>Il PTOF e le competenze previste per norma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21A812AE-ADAE-1109-1DD2-6E402F2FB757}"/>
              </a:ext>
            </a:extLst>
          </p:cNvPr>
          <p:cNvSpPr/>
          <p:nvPr/>
        </p:nvSpPr>
        <p:spPr>
          <a:xfrm>
            <a:off x="1319460" y="5321959"/>
            <a:ext cx="2305879" cy="844826"/>
          </a:xfrm>
          <a:prstGeom prst="roundRect">
            <a:avLst/>
          </a:prstGeom>
          <a:solidFill>
            <a:schemeClr val="bg1"/>
          </a:solidFill>
          <a:ln>
            <a:solidFill>
              <a:srgbClr val="109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ctr"/>
          <a:lstStyle/>
          <a:p>
            <a:pPr algn="ctr">
              <a:spcBef>
                <a:spcPts val="1200"/>
              </a:spcBef>
            </a:pPr>
            <a:r>
              <a:rPr lang="it-IT" sz="1600" b="1" kern="1200">
                <a:solidFill>
                  <a:schemeClr val="tx1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PTOF</a:t>
            </a:r>
            <a:r>
              <a:rPr lang="it-IT" sz="1600" kern="1200">
                <a:solidFill>
                  <a:schemeClr val="tx1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e competenze interne previste per norma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F2F0F2B3-A620-D6C9-32B9-17E495370C0F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2472400" y="4669126"/>
            <a:ext cx="0" cy="6528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riangolo isoscele 4">
            <a:extLst>
              <a:ext uri="{FF2B5EF4-FFF2-40B4-BE49-F238E27FC236}">
                <a16:creationId xmlns:a16="http://schemas.microsoft.com/office/drawing/2014/main" id="{51037107-6B33-F444-B97A-BB55C19A9687}"/>
              </a:ext>
            </a:extLst>
          </p:cNvPr>
          <p:cNvSpPr/>
          <p:nvPr/>
        </p:nvSpPr>
        <p:spPr>
          <a:xfrm rot="16200000">
            <a:off x="2129501" y="3795195"/>
            <a:ext cx="4229100" cy="1212023"/>
          </a:xfrm>
          <a:prstGeom prst="triangle">
            <a:avLst>
              <a:gd name="adj" fmla="val 15530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301B4B8-A6A5-1025-CA8A-A2E280EDF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226762"/>
              </p:ext>
            </p:extLst>
          </p:nvPr>
        </p:nvGraphicFramePr>
        <p:xfrm>
          <a:off x="4862762" y="2383727"/>
          <a:ext cx="7162799" cy="413202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191705">
                  <a:extLst>
                    <a:ext uri="{9D8B030D-6E8A-4147-A177-3AD203B41FA5}">
                      <a16:colId xmlns:a16="http://schemas.microsoft.com/office/drawing/2014/main" val="2168354864"/>
                    </a:ext>
                  </a:extLst>
                </a:gridCol>
                <a:gridCol w="2971094">
                  <a:extLst>
                    <a:ext uri="{9D8B030D-6E8A-4147-A177-3AD203B41FA5}">
                      <a16:colId xmlns:a16="http://schemas.microsoft.com/office/drawing/2014/main" val="1443042732"/>
                    </a:ext>
                  </a:extLst>
                </a:gridCol>
              </a:tblGrid>
              <a:tr h="1011858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di educazione civica</a:t>
                      </a:r>
                    </a:p>
                    <a:p>
                      <a:pPr algn="just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(con integrazione di Educazione finanziaria – DDL </a:t>
                      </a:r>
                      <a:r>
                        <a:rPr lang="it-IT" sz="1600" b="0" i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«Competitività»)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Legge n. 92/2019 e Linee guida adottate con D.M. 22 giugno 2020, n. 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2797244"/>
                  </a:ext>
                </a:extLst>
              </a:tr>
              <a:tr h="674572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per la transizione ecologica e culturale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D.Lgs. 8 novembre 2021, n. 196, art. 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6216764"/>
                  </a:ext>
                </a:extLst>
              </a:tr>
              <a:tr h="646740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STEM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Legge , 29 dicembre 2022 n. 197, art. 1 commi 548-554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7708974"/>
                  </a:ext>
                </a:extLst>
              </a:tr>
              <a:tr h="899429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digitali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609421" rtl="0" eaLnBrk="1" latinLnBrk="0" hangingPunct="1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PNRR (M4C1-I 3.1-16-17) corso obbligatorio di coding per tutti gli studenti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8331791"/>
                  </a:ext>
                </a:extLst>
              </a:tr>
              <a:tr h="899429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per l’orientamento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Linee guida per l’orientamento adottate con D.M. 22 dicembre 2022, n. 328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3762130"/>
                  </a:ext>
                </a:extLst>
              </a:tr>
            </a:tbl>
          </a:graphicData>
        </a:graphic>
      </p:graphicFrame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0DA4AF1-F26F-0009-A8E0-EE44FB0FE4A4}"/>
              </a:ext>
            </a:extLst>
          </p:cNvPr>
          <p:cNvSpPr/>
          <p:nvPr/>
        </p:nvSpPr>
        <p:spPr>
          <a:xfrm>
            <a:off x="1319460" y="2456209"/>
            <a:ext cx="2305879" cy="844826"/>
          </a:xfrm>
          <a:prstGeom prst="roundRect">
            <a:avLst/>
          </a:prstGeom>
          <a:solidFill>
            <a:srgbClr val="2C587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cap="small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Studente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004F20B-A9C8-C54A-E51C-3077A605BD94}"/>
              </a:ext>
            </a:extLst>
          </p:cNvPr>
          <p:cNvSpPr/>
          <p:nvPr/>
        </p:nvSpPr>
        <p:spPr>
          <a:xfrm>
            <a:off x="1319460" y="3812900"/>
            <a:ext cx="2305879" cy="844826"/>
          </a:xfrm>
          <a:prstGeom prst="roundRect">
            <a:avLst/>
          </a:prstGeom>
          <a:solidFill>
            <a:srgbClr val="81B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 algn="ctr"/>
            <a:r>
              <a:rPr lang="it-IT" sz="1600" b="1" cap="small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Istituzione scolastica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B905FFA4-6A63-E6F2-0EE0-5BA9FBF72787}"/>
              </a:ext>
            </a:extLst>
          </p:cNvPr>
          <p:cNvSpPr/>
          <p:nvPr/>
        </p:nvSpPr>
        <p:spPr>
          <a:xfrm>
            <a:off x="1067460" y="2626622"/>
            <a:ext cx="504000" cy="504000"/>
          </a:xfrm>
          <a:prstGeom prst="ellipse">
            <a:avLst/>
          </a:prstGeom>
          <a:solidFill>
            <a:srgbClr val="2C587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latin typeface="Titillium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F735D1F0-3F5A-75C6-98C3-9FA838DB53F3}"/>
              </a:ext>
            </a:extLst>
          </p:cNvPr>
          <p:cNvSpPr/>
          <p:nvPr/>
        </p:nvSpPr>
        <p:spPr>
          <a:xfrm>
            <a:off x="1067460" y="3983313"/>
            <a:ext cx="504000" cy="504000"/>
          </a:xfrm>
          <a:prstGeom prst="ellipse">
            <a:avLst/>
          </a:prstGeom>
          <a:solidFill>
            <a:srgbClr val="81B2D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latin typeface="Titillium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B9C26D1C-38ED-74E3-614A-70D3EA6015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42" y="2695104"/>
            <a:ext cx="367037" cy="367037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78DFE59F-4B51-9F40-AF8E-A880EE1079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60" y="4073313"/>
            <a:ext cx="324000" cy="324000"/>
          </a:xfrm>
          <a:prstGeom prst="rect">
            <a:avLst/>
          </a:prstGeom>
        </p:spPr>
      </p:pic>
      <p:sp>
        <p:nvSpPr>
          <p:cNvPr id="26" name="Triangolo isoscele 25">
            <a:extLst>
              <a:ext uri="{FF2B5EF4-FFF2-40B4-BE49-F238E27FC236}">
                <a16:creationId xmlns:a16="http://schemas.microsoft.com/office/drawing/2014/main" id="{8706690B-0BD3-6028-5F74-3B08B4212139}"/>
              </a:ext>
            </a:extLst>
          </p:cNvPr>
          <p:cNvSpPr/>
          <p:nvPr/>
        </p:nvSpPr>
        <p:spPr>
          <a:xfrm rot="10800000">
            <a:off x="1727164" y="3371070"/>
            <a:ext cx="1486310" cy="31389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</p:spTree>
    <p:extLst>
      <p:ext uri="{BB962C8B-B14F-4D97-AF65-F5344CB8AC3E}">
        <p14:creationId xmlns:p14="http://schemas.microsoft.com/office/powerpoint/2010/main" val="46150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Le competenze</a:t>
            </a:r>
            <a:br>
              <a:rPr lang="it-IT" sz="3600" dirty="0"/>
            </a:br>
            <a:r>
              <a:rPr lang="it-IT" sz="3100" b="0" i="1" dirty="0"/>
              <a:t>Le competenze chiave per l’apprendimento permanente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1EB20BC-0F16-FEEB-3C17-03A3DC512053}"/>
              </a:ext>
            </a:extLst>
          </p:cNvPr>
          <p:cNvSpPr/>
          <p:nvPr/>
        </p:nvSpPr>
        <p:spPr>
          <a:xfrm>
            <a:off x="1287376" y="2260101"/>
            <a:ext cx="2305879" cy="844826"/>
          </a:xfrm>
          <a:prstGeom prst="roundRect">
            <a:avLst/>
          </a:prstGeom>
          <a:solidFill>
            <a:srgbClr val="2C587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cap="small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Studente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38E2EDA-8BD5-A992-E687-E5CECF738455}"/>
              </a:ext>
            </a:extLst>
          </p:cNvPr>
          <p:cNvSpPr/>
          <p:nvPr/>
        </p:nvSpPr>
        <p:spPr>
          <a:xfrm>
            <a:off x="1287376" y="3502492"/>
            <a:ext cx="2305879" cy="844826"/>
          </a:xfrm>
          <a:prstGeom prst="roundRect">
            <a:avLst/>
          </a:prstGeom>
          <a:solidFill>
            <a:srgbClr val="81B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 algn="ctr"/>
            <a:r>
              <a:rPr lang="it-IT" sz="1600" b="1" cap="small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Istituzione scolastica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F806EEC-00CB-3AA2-7352-E9E884A72E6C}"/>
              </a:ext>
            </a:extLst>
          </p:cNvPr>
          <p:cNvSpPr/>
          <p:nvPr/>
        </p:nvSpPr>
        <p:spPr>
          <a:xfrm>
            <a:off x="1287376" y="4759174"/>
            <a:ext cx="2305879" cy="844826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cap="small"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Competenze chiave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354B6DA-1ABE-E048-74A2-C4EF44757639}"/>
              </a:ext>
            </a:extLst>
          </p:cNvPr>
          <p:cNvSpPr/>
          <p:nvPr/>
        </p:nvSpPr>
        <p:spPr>
          <a:xfrm>
            <a:off x="1035376" y="2430514"/>
            <a:ext cx="504000" cy="504000"/>
          </a:xfrm>
          <a:prstGeom prst="ellipse">
            <a:avLst/>
          </a:prstGeom>
          <a:solidFill>
            <a:srgbClr val="2C587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itillium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2A49A192-5A32-6287-A066-C99100CB4F56}"/>
              </a:ext>
            </a:extLst>
          </p:cNvPr>
          <p:cNvSpPr/>
          <p:nvPr/>
        </p:nvSpPr>
        <p:spPr>
          <a:xfrm>
            <a:off x="1035376" y="3672905"/>
            <a:ext cx="504000" cy="504000"/>
          </a:xfrm>
          <a:prstGeom prst="ellipse">
            <a:avLst/>
          </a:prstGeom>
          <a:solidFill>
            <a:srgbClr val="81B2DF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itillium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73EF6C27-D0C7-BFDA-98DE-397E4A1168BA}"/>
              </a:ext>
            </a:extLst>
          </p:cNvPr>
          <p:cNvSpPr/>
          <p:nvPr/>
        </p:nvSpPr>
        <p:spPr>
          <a:xfrm>
            <a:off x="1035376" y="4927996"/>
            <a:ext cx="504000" cy="504000"/>
          </a:xfrm>
          <a:prstGeom prst="ellipse">
            <a:avLst/>
          </a:prstGeom>
          <a:solidFill>
            <a:srgbClr val="203864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Titillium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653BEB4-45F6-D5CC-AD14-DB2F0E9939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8" y="2498996"/>
            <a:ext cx="367037" cy="36703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F07A008-4F8E-373E-6457-6517D2DA7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76" y="3762905"/>
            <a:ext cx="324000" cy="324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C4D243E0-B989-E469-2D25-08556F016C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09" y="4993729"/>
            <a:ext cx="372534" cy="372534"/>
          </a:xfrm>
          <a:prstGeom prst="rect">
            <a:avLst/>
          </a:prstGeom>
        </p:spPr>
      </p:pic>
      <p:sp>
        <p:nvSpPr>
          <p:cNvPr id="20" name="Triangolo isoscele 19">
            <a:extLst>
              <a:ext uri="{FF2B5EF4-FFF2-40B4-BE49-F238E27FC236}">
                <a16:creationId xmlns:a16="http://schemas.microsoft.com/office/drawing/2014/main" id="{B260AF71-E870-EB0A-A8FA-C2D318307475}"/>
              </a:ext>
            </a:extLst>
          </p:cNvPr>
          <p:cNvSpPr/>
          <p:nvPr/>
        </p:nvSpPr>
        <p:spPr>
          <a:xfrm rot="10800000">
            <a:off x="1695080" y="3174962"/>
            <a:ext cx="1486310" cy="31389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21" name="Triangolo isoscele 20">
            <a:extLst>
              <a:ext uri="{FF2B5EF4-FFF2-40B4-BE49-F238E27FC236}">
                <a16:creationId xmlns:a16="http://schemas.microsoft.com/office/drawing/2014/main" id="{0D0BE2F3-C27C-70DC-5F24-BA9462C039BE}"/>
              </a:ext>
            </a:extLst>
          </p:cNvPr>
          <p:cNvSpPr/>
          <p:nvPr/>
        </p:nvSpPr>
        <p:spPr>
          <a:xfrm rot="10800000">
            <a:off x="1746194" y="4418148"/>
            <a:ext cx="1486310" cy="31389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FD9954CF-BFE1-37B4-C73B-ACEC1FE01235}"/>
              </a:ext>
            </a:extLst>
          </p:cNvPr>
          <p:cNvSpPr/>
          <p:nvPr/>
        </p:nvSpPr>
        <p:spPr>
          <a:xfrm>
            <a:off x="1285294" y="5784733"/>
            <a:ext cx="2305879" cy="936235"/>
          </a:xfrm>
          <a:prstGeom prst="roundRect">
            <a:avLst/>
          </a:prstGeom>
          <a:solidFill>
            <a:schemeClr val="bg1"/>
          </a:solidFill>
          <a:ln>
            <a:solidFill>
              <a:srgbClr val="109D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ctr"/>
          <a:lstStyle/>
          <a:p>
            <a:pPr algn="ctr">
              <a:spcBef>
                <a:spcPts val="1200"/>
              </a:spcBef>
            </a:pPr>
            <a:r>
              <a:rPr lang="it-IT" sz="1600" b="1" kern="1200">
                <a:solidFill>
                  <a:schemeClr val="tx1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Framework UE </a:t>
            </a:r>
            <a:r>
              <a:rPr lang="it-IT" sz="1600" kern="1200">
                <a:solidFill>
                  <a:schemeClr val="tx1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e collegamento con le 8 competenze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E0F67BBA-0DF1-66B0-8054-179F10AD4DD2}"/>
              </a:ext>
            </a:extLst>
          </p:cNvPr>
          <p:cNvCxnSpPr>
            <a:cxnSpLocks/>
            <a:stCxn id="13" idx="2"/>
            <a:endCxn id="22" idx="0"/>
          </p:cNvCxnSpPr>
          <p:nvPr/>
        </p:nvCxnSpPr>
        <p:spPr>
          <a:xfrm flipH="1">
            <a:off x="2438234" y="5604000"/>
            <a:ext cx="2082" cy="18073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riangolo isoscele 26">
            <a:extLst>
              <a:ext uri="{FF2B5EF4-FFF2-40B4-BE49-F238E27FC236}">
                <a16:creationId xmlns:a16="http://schemas.microsoft.com/office/drawing/2014/main" id="{FEFDB57F-5C2B-F202-5B02-DDE73AA13D13}"/>
              </a:ext>
            </a:extLst>
          </p:cNvPr>
          <p:cNvSpPr/>
          <p:nvPr/>
        </p:nvSpPr>
        <p:spPr>
          <a:xfrm rot="16200000">
            <a:off x="1957176" y="3807281"/>
            <a:ext cx="4509585" cy="1212023"/>
          </a:xfrm>
          <a:prstGeom prst="triangle">
            <a:avLst>
              <a:gd name="adj" fmla="val 15530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78EEF9A2-7CEE-DFDF-842E-B485B7645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243272"/>
              </p:ext>
            </p:extLst>
          </p:nvPr>
        </p:nvGraphicFramePr>
        <p:xfrm>
          <a:off x="4830679" y="2213019"/>
          <a:ext cx="7208921" cy="442908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792827">
                  <a:extLst>
                    <a:ext uri="{9D8B030D-6E8A-4147-A177-3AD203B41FA5}">
                      <a16:colId xmlns:a16="http://schemas.microsoft.com/office/drawing/2014/main" val="2168354864"/>
                    </a:ext>
                  </a:extLst>
                </a:gridCol>
                <a:gridCol w="3874012">
                  <a:extLst>
                    <a:ext uri="{9D8B030D-6E8A-4147-A177-3AD203B41FA5}">
                      <a16:colId xmlns:a16="http://schemas.microsoft.com/office/drawing/2014/main" val="1443042732"/>
                    </a:ext>
                  </a:extLst>
                </a:gridCol>
                <a:gridCol w="1542082">
                  <a:extLst>
                    <a:ext uri="{9D8B030D-6E8A-4147-A177-3AD203B41FA5}">
                      <a16:colId xmlns:a16="http://schemas.microsoft.com/office/drawing/2014/main" val="1833625312"/>
                    </a:ext>
                  </a:extLst>
                </a:gridCol>
              </a:tblGrid>
              <a:tr h="656814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chiave</a:t>
                      </a:r>
                      <a:endParaRPr lang="it-IT" sz="1600" b="0" i="1" kern="1200" dirty="0">
                        <a:solidFill>
                          <a:schemeClr val="tx1"/>
                        </a:solidFill>
                        <a:latin typeface="Titillium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chiave per l’apprendimento permanente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 competenze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2797244"/>
                  </a:ext>
                </a:extLst>
              </a:tr>
              <a:tr h="718527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 err="1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EntreComp</a:t>
                      </a:r>
                      <a:endParaRPr lang="it-IT" sz="1600" b="1" kern="1200">
                        <a:solidFill>
                          <a:schemeClr val="tx1"/>
                        </a:solidFill>
                        <a:latin typeface="Titillium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Quadro comune europeo di riferimento delle competenze imprenditoriali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15 competenze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6216764"/>
                  </a:ext>
                </a:extLst>
              </a:tr>
              <a:tr h="718527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LifeComp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Quadro comune europeo di riferimento delle competenze personali e sociali per la vita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 competenze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7708974"/>
                  </a:ext>
                </a:extLst>
              </a:tr>
              <a:tr h="718527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GreenComp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609421" rtl="0" eaLnBrk="1" latinLnBrk="0" hangingPunct="1"/>
                      <a:r>
                        <a:rPr lang="it-IT" sz="1600" b="0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Quadro comune europeo di riferimento delle competenze per la sostenibilità ambientale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 defTabSz="609421" rtl="0" eaLnBrk="1" latinLnBrk="0" hangingPunct="1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 competenze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8331791"/>
                  </a:ext>
                </a:extLst>
              </a:tr>
              <a:tr h="718527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DigComp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Quadro comune europeo di riferimento delle competenze digitali per gli studenti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21 competenze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3762130"/>
                  </a:ext>
                </a:extLst>
              </a:tr>
              <a:tr h="898159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cultura democratica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Quadro comune europeo per la cultura democratica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600" b="0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20 competenze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9910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8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it-IT" sz="3600" dirty="0"/>
              <a:t>La certificazione delle competenze</a:t>
            </a: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 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740C155-9DC0-E6C1-1D42-F940ECD79B17}"/>
              </a:ext>
            </a:extLst>
          </p:cNvPr>
          <p:cNvSpPr/>
          <p:nvPr/>
        </p:nvSpPr>
        <p:spPr>
          <a:xfrm>
            <a:off x="1390651" y="1960995"/>
            <a:ext cx="8124791" cy="3873501"/>
          </a:xfrm>
          <a:prstGeom prst="rect">
            <a:avLst/>
          </a:prstGeom>
          <a:solidFill>
            <a:srgbClr val="E7E6E6"/>
          </a:solidFill>
          <a:ln w="12700" cap="flat" cmpd="sng" algn="ctr">
            <a:solidFill>
              <a:srgbClr val="E7E6E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35B83CF-8BE3-C1C7-0312-7705D2C60DC4}"/>
              </a:ext>
            </a:extLst>
          </p:cNvPr>
          <p:cNvSpPr/>
          <p:nvPr/>
        </p:nvSpPr>
        <p:spPr>
          <a:xfrm>
            <a:off x="1860155" y="2118642"/>
            <a:ext cx="2305879" cy="844826"/>
          </a:xfrm>
          <a:prstGeom prst="roundRect">
            <a:avLst/>
          </a:prstGeom>
          <a:solidFill>
            <a:srgbClr val="2C587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Studente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94BE32E9-5487-99F5-7DC7-4179DA8D1B9E}"/>
              </a:ext>
            </a:extLst>
          </p:cNvPr>
          <p:cNvSpPr/>
          <p:nvPr/>
        </p:nvSpPr>
        <p:spPr>
          <a:xfrm>
            <a:off x="1860155" y="3475333"/>
            <a:ext cx="2305879" cy="844826"/>
          </a:xfrm>
          <a:prstGeom prst="roundRect">
            <a:avLst/>
          </a:prstGeom>
          <a:solidFill>
            <a:srgbClr val="81B2D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4400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Istituzione scolastica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C2E4936E-20FF-AE94-C8BB-2372FCA77F19}"/>
              </a:ext>
            </a:extLst>
          </p:cNvPr>
          <p:cNvSpPr/>
          <p:nvPr/>
        </p:nvSpPr>
        <p:spPr>
          <a:xfrm>
            <a:off x="1860155" y="4833615"/>
            <a:ext cx="2305879" cy="844826"/>
          </a:xfrm>
          <a:prstGeom prst="roundRect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sm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Competenze chiave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3B76C2EF-3179-A51D-1EB4-F4640316337C}"/>
              </a:ext>
            </a:extLst>
          </p:cNvPr>
          <p:cNvSpPr/>
          <p:nvPr/>
        </p:nvSpPr>
        <p:spPr>
          <a:xfrm>
            <a:off x="1608155" y="2289055"/>
            <a:ext cx="504000" cy="504000"/>
          </a:xfrm>
          <a:prstGeom prst="ellipse">
            <a:avLst/>
          </a:prstGeom>
          <a:solidFill>
            <a:srgbClr val="2C5871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257BAF66-DBC3-3D5F-5C05-6D8EB1EDBAA2}"/>
              </a:ext>
            </a:extLst>
          </p:cNvPr>
          <p:cNvSpPr/>
          <p:nvPr/>
        </p:nvSpPr>
        <p:spPr>
          <a:xfrm>
            <a:off x="1608155" y="3645746"/>
            <a:ext cx="504000" cy="504000"/>
          </a:xfrm>
          <a:prstGeom prst="ellipse">
            <a:avLst/>
          </a:prstGeom>
          <a:solidFill>
            <a:srgbClr val="81B2D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0F3DFECD-127E-6D96-90EC-30948FE32981}"/>
              </a:ext>
            </a:extLst>
          </p:cNvPr>
          <p:cNvSpPr/>
          <p:nvPr/>
        </p:nvSpPr>
        <p:spPr>
          <a:xfrm>
            <a:off x="1608155" y="5002437"/>
            <a:ext cx="504000" cy="504000"/>
          </a:xfrm>
          <a:prstGeom prst="ellipse">
            <a:avLst/>
          </a:prstGeom>
          <a:solidFill>
            <a:srgbClr val="203864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8C4FE190-8FA7-1EA8-0041-3A5B7B3DC4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37" y="2357537"/>
            <a:ext cx="367037" cy="36703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20D0D2C-DFB4-C4A8-4EDC-D51E64E709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55" y="3735746"/>
            <a:ext cx="324000" cy="324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46F5E677-15B9-B03D-8FB9-888052D4E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88" y="5068170"/>
            <a:ext cx="372534" cy="372534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23B57BF-D91C-A859-E629-B03C1A1C41EA}"/>
              </a:ext>
            </a:extLst>
          </p:cNvPr>
          <p:cNvSpPr txBox="1"/>
          <p:nvPr/>
        </p:nvSpPr>
        <p:spPr>
          <a:xfrm>
            <a:off x="4675138" y="2210195"/>
            <a:ext cx="46228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29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Competenze</a:t>
            </a:r>
          </a:p>
          <a:p>
            <a:pPr marL="285750" indent="-285750" defTabSz="91429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Autovalutazione e capolavori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45218B5-E5EE-7F87-2CD4-C4D73D3A517B}"/>
              </a:ext>
            </a:extLst>
          </p:cNvPr>
          <p:cNvSpPr txBox="1"/>
          <p:nvPr/>
        </p:nvSpPr>
        <p:spPr>
          <a:xfrm>
            <a:off x="4675138" y="3566886"/>
            <a:ext cx="46228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29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1600" b="1" dirty="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Piano Triennale dell’Offerta Formativa (PTOF)</a:t>
            </a:r>
            <a:r>
              <a:rPr lang="it-IT" sz="1600" dirty="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285750" indent="-285750" defTabSz="91429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Competenze  previste per norma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8A7F0FB-1580-348F-4757-5AD556DA3E68}"/>
              </a:ext>
            </a:extLst>
          </p:cNvPr>
          <p:cNvSpPr txBox="1"/>
          <p:nvPr/>
        </p:nvSpPr>
        <p:spPr>
          <a:xfrm>
            <a:off x="4675138" y="4925168"/>
            <a:ext cx="46228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29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1600" b="1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Framework europei</a:t>
            </a:r>
            <a:r>
              <a:rPr lang="it-IT" sz="160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285750" indent="-285750" defTabSz="91429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it-IT" sz="160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Collegamento con le 8 competenze</a:t>
            </a:r>
          </a:p>
        </p:txBody>
      </p:sp>
      <p:pic>
        <p:nvPicPr>
          <p:cNvPr id="21" name="Picture 4" descr="Click - Free education icons">
            <a:extLst>
              <a:ext uri="{FF2B5EF4-FFF2-40B4-BE49-F238E27FC236}">
                <a16:creationId xmlns:a16="http://schemas.microsoft.com/office/drawing/2014/main" id="{5FA66C7A-672F-A958-3028-69629D5E0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26" y="2775324"/>
            <a:ext cx="2794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nettore curvo 21">
            <a:extLst>
              <a:ext uri="{FF2B5EF4-FFF2-40B4-BE49-F238E27FC236}">
                <a16:creationId xmlns:a16="http://schemas.microsoft.com/office/drawing/2014/main" id="{08E0E1DF-5306-01AA-B787-8F089A516043}"/>
              </a:ext>
            </a:extLst>
          </p:cNvPr>
          <p:cNvCxnSpPr>
            <a:cxnSpLocks/>
          </p:cNvCxnSpPr>
          <p:nvPr/>
        </p:nvCxnSpPr>
        <p:spPr>
          <a:xfrm rot="16200000" flipH="1">
            <a:off x="3365149" y="5232755"/>
            <a:ext cx="804584" cy="1512851"/>
          </a:xfrm>
          <a:prstGeom prst="curvedConnector2">
            <a:avLst/>
          </a:prstGeom>
          <a:noFill/>
          <a:ln w="28575" cap="flat" cmpd="sng" algn="ctr">
            <a:solidFill>
              <a:srgbClr val="203864"/>
            </a:solidFill>
            <a:prstDash val="dash"/>
            <a:miter lim="800000"/>
            <a:tailEnd type="triangle"/>
          </a:ln>
          <a:effectLst/>
        </p:spPr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5587EB9-D4D6-57B1-F2D8-FFBB96B6E921}"/>
              </a:ext>
            </a:extLst>
          </p:cNvPr>
          <p:cNvSpPr txBox="1"/>
          <p:nvPr/>
        </p:nvSpPr>
        <p:spPr>
          <a:xfrm>
            <a:off x="4523866" y="5925899"/>
            <a:ext cx="6956934" cy="646986"/>
          </a:xfrm>
          <a:prstGeom prst="roundRect">
            <a:avLst/>
          </a:prstGeom>
          <a:noFill/>
          <a:ln>
            <a:solidFill>
              <a:srgbClr val="203864"/>
            </a:solidFill>
          </a:ln>
        </p:spPr>
        <p:txBody>
          <a:bodyPr wrap="square" rtlCol="0">
            <a:spAutoFit/>
          </a:bodyPr>
          <a:lstStyle/>
          <a:p>
            <a:pPr defTabSz="914290"/>
            <a:r>
              <a:rPr lang="it-IT" sz="1600">
                <a:solidFill>
                  <a:prstClr val="black"/>
                </a:solidFill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Modello di certificazione delle competenze con riferimento alle 8 competenze chiave, con le scelte autonome delle scuole, e con le evidenze dell’E-Portfolio. </a:t>
            </a:r>
          </a:p>
        </p:txBody>
      </p:sp>
      <p:sp>
        <p:nvSpPr>
          <p:cNvPr id="24" name="Triangolo isoscele 23">
            <a:extLst>
              <a:ext uri="{FF2B5EF4-FFF2-40B4-BE49-F238E27FC236}">
                <a16:creationId xmlns:a16="http://schemas.microsoft.com/office/drawing/2014/main" id="{A398FF78-489A-0BF8-3051-CCED23C69126}"/>
              </a:ext>
            </a:extLst>
          </p:cNvPr>
          <p:cNvSpPr/>
          <p:nvPr/>
        </p:nvSpPr>
        <p:spPr>
          <a:xfrm rot="10800000">
            <a:off x="2267859" y="3062455"/>
            <a:ext cx="1486310" cy="583291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25" name="Triangolo isoscele 24">
            <a:extLst>
              <a:ext uri="{FF2B5EF4-FFF2-40B4-BE49-F238E27FC236}">
                <a16:creationId xmlns:a16="http://schemas.microsoft.com/office/drawing/2014/main" id="{69080605-1020-8748-A2B8-900BA5C88619}"/>
              </a:ext>
            </a:extLst>
          </p:cNvPr>
          <p:cNvSpPr/>
          <p:nvPr/>
        </p:nvSpPr>
        <p:spPr>
          <a:xfrm rot="10800000">
            <a:off x="2281131" y="4405634"/>
            <a:ext cx="1473038" cy="624276"/>
          </a:xfrm>
          <a:prstGeom prst="triangl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</p:spTree>
    <p:extLst>
      <p:ext uri="{BB962C8B-B14F-4D97-AF65-F5344CB8AC3E}">
        <p14:creationId xmlns:p14="http://schemas.microsoft.com/office/powerpoint/2010/main" val="19084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E-Portfolio</a:t>
            </a:r>
            <a:br>
              <a:rPr lang="it-IT" sz="3600" dirty="0"/>
            </a:br>
            <a:r>
              <a:rPr lang="it-IT" sz="3100" b="0" i="1" dirty="0"/>
              <a:t>Home Page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11" name="Triangolo isoscele 10">
            <a:extLst>
              <a:ext uri="{FF2B5EF4-FFF2-40B4-BE49-F238E27FC236}">
                <a16:creationId xmlns:a16="http://schemas.microsoft.com/office/drawing/2014/main" id="{E467F3CF-2BD0-DA43-E57E-0A59EF1AC1C8}"/>
              </a:ext>
            </a:extLst>
          </p:cNvPr>
          <p:cNvSpPr/>
          <p:nvPr/>
        </p:nvSpPr>
        <p:spPr>
          <a:xfrm rot="16200000">
            <a:off x="3609415" y="3599246"/>
            <a:ext cx="4325111" cy="648073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2AB2E3C-4A65-A795-584E-CD0FD226A7DC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1424" y="3445712"/>
            <a:ext cx="4536504" cy="890180"/>
          </a:xfrm>
          <a:prstGeom prst="rect">
            <a:avLst/>
          </a:prstGeom>
          <a:solidFill>
            <a:srgbClr val="DAE3F3"/>
          </a:solidFill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 </a:t>
            </a:r>
            <a:r>
              <a:rPr kumimoji="0" lang="it-IT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homepage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presenta le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funzionalità caratterizzanti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l’E-Portfolio nonché i collegamenti di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accesso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alle sue diverse sezioni</a:t>
            </a:r>
            <a:endParaRPr kumimoji="0" lang="it-IT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tillium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AE3510B-E648-13E1-7CC5-4F9167080A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51" t="14296" r="7433" b="32234"/>
          <a:stretch/>
        </p:blipFill>
        <p:spPr>
          <a:xfrm>
            <a:off x="6117811" y="1760728"/>
            <a:ext cx="3687938" cy="4244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402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E-Portfolio</a:t>
            </a:r>
            <a:br>
              <a:rPr lang="it-IT" sz="3600" dirty="0"/>
            </a:br>
            <a:r>
              <a:rPr lang="it-IT" sz="3100" b="0" i="1" dirty="0"/>
              <a:t>Home Page</a:t>
            </a:r>
            <a:br>
              <a:rPr lang="it-IT" sz="3600" dirty="0"/>
            </a:br>
            <a:endParaRPr lang="it-IT" sz="360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AE3510B-E648-13E1-7CC5-4F9167080A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51" t="14296" r="7433" b="32234"/>
          <a:stretch/>
        </p:blipFill>
        <p:spPr>
          <a:xfrm>
            <a:off x="1535701" y="2167128"/>
            <a:ext cx="3568267" cy="410667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4" descr="Click - Free education icons">
            <a:extLst>
              <a:ext uri="{FF2B5EF4-FFF2-40B4-BE49-F238E27FC236}">
                <a16:creationId xmlns:a16="http://schemas.microsoft.com/office/drawing/2014/main" id="{008CBD6C-7561-7E5B-AFE2-C476B778A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963" y="5459134"/>
            <a:ext cx="2794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F4E8620-EC21-1004-F477-8AF071E44B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81" t="54608" r="9877" b="33728"/>
          <a:stretch/>
        </p:blipFill>
        <p:spPr>
          <a:xfrm>
            <a:off x="6206393" y="3418294"/>
            <a:ext cx="5491294" cy="14624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riangolo isoscele 4">
            <a:extLst>
              <a:ext uri="{FF2B5EF4-FFF2-40B4-BE49-F238E27FC236}">
                <a16:creationId xmlns:a16="http://schemas.microsoft.com/office/drawing/2014/main" id="{722F5341-DFD3-E2F0-A9F9-1E52707B0BC0}"/>
              </a:ext>
            </a:extLst>
          </p:cNvPr>
          <p:cNvSpPr/>
          <p:nvPr/>
        </p:nvSpPr>
        <p:spPr>
          <a:xfrm rot="16200000">
            <a:off x="4971999" y="3680504"/>
            <a:ext cx="1462416" cy="937994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02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E-Portfolio</a:t>
            </a:r>
            <a:br>
              <a:rPr lang="it-IT" sz="3600" dirty="0"/>
            </a:br>
            <a:r>
              <a:rPr lang="it-IT" sz="3100" b="0" i="1" dirty="0"/>
              <a:t>Sviluppo delle competenze - Studente</a:t>
            </a:r>
            <a:endParaRPr lang="it-IT" sz="3600" dirty="0"/>
          </a:p>
        </p:txBody>
      </p:sp>
      <p:sp>
        <p:nvSpPr>
          <p:cNvPr id="8" name="Triangolo isoscele 7">
            <a:extLst>
              <a:ext uri="{FF2B5EF4-FFF2-40B4-BE49-F238E27FC236}">
                <a16:creationId xmlns:a16="http://schemas.microsoft.com/office/drawing/2014/main" id="{09801013-6FE0-FCEF-392A-07EC57288843}"/>
              </a:ext>
            </a:extLst>
          </p:cNvPr>
          <p:cNvSpPr/>
          <p:nvPr/>
        </p:nvSpPr>
        <p:spPr>
          <a:xfrm rot="16200000">
            <a:off x="4131030" y="4045242"/>
            <a:ext cx="4244402" cy="648073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55349F8-0A96-EFE4-D5D7-78490F2A29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89" t="16377" r="-387" b="13913"/>
          <a:stretch/>
        </p:blipFill>
        <p:spPr>
          <a:xfrm>
            <a:off x="6615111" y="2247082"/>
            <a:ext cx="3677252" cy="4244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B0B4691D-667C-5811-9FB9-6A78382909E2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02623" y="4176045"/>
            <a:ext cx="4536504" cy="619337"/>
          </a:xfrm>
          <a:prstGeom prst="rect">
            <a:avLst/>
          </a:prstGeom>
          <a:solidFill>
            <a:srgbClr val="DAE3F3"/>
          </a:solidFill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Lo studente indica le </a:t>
            </a:r>
            <a:r>
              <a:rPr kumimoji="0" lang="it-IT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competenze che ritiene di aver sviluppato</a:t>
            </a:r>
            <a:r>
              <a:rPr kumimoji="0" lang="it-IT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tramite l’attività extrascolastica</a:t>
            </a:r>
          </a:p>
        </p:txBody>
      </p:sp>
    </p:spTree>
    <p:extLst>
      <p:ext uri="{BB962C8B-B14F-4D97-AF65-F5344CB8AC3E}">
        <p14:creationId xmlns:p14="http://schemas.microsoft.com/office/powerpoint/2010/main" val="32064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/>
              <a:t>E-Portfolio</a:t>
            </a:r>
            <a:br>
              <a:rPr lang="it-IT" sz="3600"/>
            </a:br>
            <a:r>
              <a:rPr lang="it-IT" sz="3100" b="0" i="1"/>
              <a:t>Sviluppo delle competenze - Studente</a:t>
            </a:r>
            <a:endParaRPr lang="it-IT" sz="3600"/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5F82D101-6315-2FBD-CA30-12157A11D645}"/>
              </a:ext>
            </a:extLst>
          </p:cNvPr>
          <p:cNvGrpSpPr/>
          <p:nvPr/>
        </p:nvGrpSpPr>
        <p:grpSpPr>
          <a:xfrm>
            <a:off x="624158" y="3257411"/>
            <a:ext cx="4246940" cy="1737721"/>
            <a:chOff x="624158" y="2663857"/>
            <a:chExt cx="4246940" cy="1737721"/>
          </a:xfrm>
          <a:effectLst/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631EE317-75D3-C143-82EB-F539477299F1}"/>
                </a:ext>
              </a:extLst>
            </p:cNvPr>
            <p:cNvSpPr/>
            <p:nvPr/>
          </p:nvSpPr>
          <p:spPr>
            <a:xfrm>
              <a:off x="624158" y="2663857"/>
              <a:ext cx="4246940" cy="17377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7E71BFDB-673E-D1BE-5D5E-621CBE8B6385}"/>
                </a:ext>
              </a:extLst>
            </p:cNvPr>
            <p:cNvGrpSpPr/>
            <p:nvPr/>
          </p:nvGrpSpPr>
          <p:grpSpPr>
            <a:xfrm>
              <a:off x="669292" y="2734862"/>
              <a:ext cx="4156672" cy="1595710"/>
              <a:chOff x="623392" y="1124744"/>
              <a:chExt cx="4156672" cy="1595710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52E1DAB8-15A2-C59A-5142-0ED4698978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454" t="33842" r="8452" b="35300"/>
              <a:stretch/>
            </p:blipFill>
            <p:spPr>
              <a:xfrm>
                <a:off x="623392" y="1609909"/>
                <a:ext cx="4156672" cy="1110545"/>
              </a:xfrm>
              <a:prstGeom prst="rect">
                <a:avLst/>
              </a:prstGeom>
            </p:spPr>
          </p:pic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9763283D-F335-38A2-B7B4-1B197A2BA0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2104" t="18533" r="47591" b="67987"/>
              <a:stretch/>
            </p:blipFill>
            <p:spPr>
              <a:xfrm>
                <a:off x="1631504" y="1124744"/>
                <a:ext cx="2016224" cy="485165"/>
              </a:xfrm>
              <a:prstGeom prst="roundRect">
                <a:avLst/>
              </a:prstGeom>
            </p:spPr>
          </p:pic>
        </p:grpSp>
      </p:grpSp>
      <p:pic>
        <p:nvPicPr>
          <p:cNvPr id="11" name="Immagine 10">
            <a:extLst>
              <a:ext uri="{FF2B5EF4-FFF2-40B4-BE49-F238E27FC236}">
                <a16:creationId xmlns:a16="http://schemas.microsoft.com/office/drawing/2014/main" id="{E2FE2D85-E49C-73E3-96CC-1D3AC6BEC8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92" t="22463" r="8210" b="18501"/>
          <a:stretch/>
        </p:blipFill>
        <p:spPr>
          <a:xfrm>
            <a:off x="5937174" y="2157050"/>
            <a:ext cx="5585534" cy="455152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riangolo isoscele 11">
            <a:extLst>
              <a:ext uri="{FF2B5EF4-FFF2-40B4-BE49-F238E27FC236}">
                <a16:creationId xmlns:a16="http://schemas.microsoft.com/office/drawing/2014/main" id="{1E0259F1-A23D-CD96-D4F4-4008A780ABA6}"/>
              </a:ext>
            </a:extLst>
          </p:cNvPr>
          <p:cNvSpPr/>
          <p:nvPr/>
        </p:nvSpPr>
        <p:spPr>
          <a:xfrm rot="5400000">
            <a:off x="4660981" y="3969325"/>
            <a:ext cx="1486310" cy="313892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371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/>
              <a:t>E-Portfolio</a:t>
            </a:r>
            <a:br>
              <a:rPr lang="it-IT" sz="3600"/>
            </a:br>
            <a:r>
              <a:rPr lang="it-IT" sz="3100" b="0" i="1"/>
              <a:t>Autovalutazione - Studente </a:t>
            </a:r>
            <a:endParaRPr lang="it-IT" sz="360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87689E0-FF13-29E6-C9C8-E74880A8BEE7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89257" y="3099990"/>
            <a:ext cx="5091811" cy="1431867"/>
          </a:xfrm>
          <a:prstGeom prst="rect">
            <a:avLst/>
          </a:prstGeom>
          <a:solidFill>
            <a:srgbClr val="DAE3F3"/>
          </a:solidFill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Lo studente, sulla base di quanto inserito nelle sezioni «Sviluppo delle competenze» e «Capolavoro»,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autovaluta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il livello raggiunto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con riferimento alle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8 competenze chiave europee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e tramite un Diagramma di </a:t>
            </a:r>
            <a:r>
              <a:rPr kumimoji="0" lang="it-IT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Kiviat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 ha una </a:t>
            </a: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restituzione grafica immediata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sp>
        <p:nvSpPr>
          <p:cNvPr id="9" name="Triangolo isoscele 8">
            <a:extLst>
              <a:ext uri="{FF2B5EF4-FFF2-40B4-BE49-F238E27FC236}">
                <a16:creationId xmlns:a16="http://schemas.microsoft.com/office/drawing/2014/main" id="{614DCC59-46D1-4E96-C49F-3C067D193827}"/>
              </a:ext>
            </a:extLst>
          </p:cNvPr>
          <p:cNvSpPr/>
          <p:nvPr/>
        </p:nvSpPr>
        <p:spPr>
          <a:xfrm rot="16200000">
            <a:off x="3850837" y="3619822"/>
            <a:ext cx="4708524" cy="648073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DE82927-A255-1113-4ED3-A9136910DD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3" t="19420" r="4904" b="21305"/>
          <a:stretch/>
        </p:blipFill>
        <p:spPr>
          <a:xfrm>
            <a:off x="6529134" y="1605642"/>
            <a:ext cx="4443740" cy="47085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216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/>
              <a:t>E-Portfolio</a:t>
            </a:r>
            <a:br>
              <a:rPr lang="it-IT" sz="3600"/>
            </a:br>
            <a:r>
              <a:rPr lang="it-IT" sz="3100" b="0" i="1"/>
              <a:t>Percorso di studi – Istituzione scolastica</a:t>
            </a:r>
            <a:endParaRPr lang="it-IT" sz="3600"/>
          </a:p>
        </p:txBody>
      </p:sp>
      <p:sp>
        <p:nvSpPr>
          <p:cNvPr id="5" name="Triangolo isoscele 4">
            <a:extLst>
              <a:ext uri="{FF2B5EF4-FFF2-40B4-BE49-F238E27FC236}">
                <a16:creationId xmlns:a16="http://schemas.microsoft.com/office/drawing/2014/main" id="{E2E0B060-0C06-DC43-C52E-63CD715C8852}"/>
              </a:ext>
            </a:extLst>
          </p:cNvPr>
          <p:cNvSpPr/>
          <p:nvPr/>
        </p:nvSpPr>
        <p:spPr>
          <a:xfrm rot="16200000">
            <a:off x="3735595" y="3056276"/>
            <a:ext cx="2217029" cy="384989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0BC008A-24FD-69E4-A46D-DD7DFB27AD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4" t="53374" r="9217" b="40294"/>
          <a:stretch/>
        </p:blipFill>
        <p:spPr>
          <a:xfrm>
            <a:off x="5036601" y="2153733"/>
            <a:ext cx="6497673" cy="21900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riangolo isoscele 6">
            <a:extLst>
              <a:ext uri="{FF2B5EF4-FFF2-40B4-BE49-F238E27FC236}">
                <a16:creationId xmlns:a16="http://schemas.microsoft.com/office/drawing/2014/main" id="{A4BBA216-3635-1A9C-EA4A-C658593D0ACB}"/>
              </a:ext>
            </a:extLst>
          </p:cNvPr>
          <p:cNvSpPr/>
          <p:nvPr/>
        </p:nvSpPr>
        <p:spPr>
          <a:xfrm rot="16200000">
            <a:off x="3660677" y="5398045"/>
            <a:ext cx="2366860" cy="384987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6B1F9A0-4BF5-56AC-3412-B30C9343514D}"/>
              </a:ext>
            </a:extLst>
          </p:cNvPr>
          <p:cNvSpPr txBox="1"/>
          <p:nvPr/>
        </p:nvSpPr>
        <p:spPr>
          <a:xfrm>
            <a:off x="1236313" y="5298151"/>
            <a:ext cx="3486416" cy="584775"/>
          </a:xfrm>
          <a:prstGeom prst="rect">
            <a:avLst/>
          </a:prstGeom>
          <a:solidFill>
            <a:srgbClr val="DAE3F3"/>
          </a:solidFill>
        </p:spPr>
        <p:txBody>
          <a:bodyPr wrap="square" rtlCol="0">
            <a:spAutoFit/>
          </a:bodyPr>
          <a:lstStyle/>
          <a:p>
            <a:pPr marL="0" marR="0" lvl="0" indent="0" algn="ctr" defTabSz="430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it-IT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Attività di ampliamento dell’offerta formativa frequentate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B0E9CA4-DF2F-8763-F1F8-77AB2E0C5960}"/>
              </a:ext>
            </a:extLst>
          </p:cNvPr>
          <p:cNvSpPr txBox="1"/>
          <p:nvPr/>
        </p:nvSpPr>
        <p:spPr>
          <a:xfrm>
            <a:off x="1236313" y="3079493"/>
            <a:ext cx="3486416" cy="338554"/>
          </a:xfrm>
          <a:prstGeom prst="rect">
            <a:avLst/>
          </a:prstGeom>
          <a:solidFill>
            <a:srgbClr val="DAE3F3"/>
          </a:solidFill>
        </p:spPr>
        <p:txBody>
          <a:bodyPr wrap="square" rtlCol="0">
            <a:spAutoFit/>
          </a:bodyPr>
          <a:lstStyle/>
          <a:p>
            <a:pPr marL="0" marR="0" lvl="0" indent="0" algn="ctr" defTabSz="4302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it-IT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PCTO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0CD3F7B2-0949-F261-0C5F-84E18E934D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41" t="60348" r="8740" b="32978"/>
          <a:stretch/>
        </p:blipFill>
        <p:spPr>
          <a:xfrm>
            <a:off x="5036600" y="4436421"/>
            <a:ext cx="6497673" cy="230823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31">
            <a:extLst>
              <a:ext uri="{FF2B5EF4-FFF2-40B4-BE49-F238E27FC236}">
                <a16:creationId xmlns:a16="http://schemas.microsoft.com/office/drawing/2014/main" id="{54C37DAB-277B-45E3-E80C-38D850B673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576">
            <a:off x="906140" y="3147844"/>
            <a:ext cx="1387034" cy="171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0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o 25">
            <a:extLst>
              <a:ext uri="{FF2B5EF4-FFF2-40B4-BE49-F238E27FC236}">
                <a16:creationId xmlns:a16="http://schemas.microsoft.com/office/drawing/2014/main" id="{4A8FA859-91DE-81EA-5102-52BAEC579E61}"/>
              </a:ext>
            </a:extLst>
          </p:cNvPr>
          <p:cNvGrpSpPr/>
          <p:nvPr/>
        </p:nvGrpSpPr>
        <p:grpSpPr>
          <a:xfrm>
            <a:off x="4084486" y="4397600"/>
            <a:ext cx="7283871" cy="2386524"/>
            <a:chOff x="4763751" y="3569151"/>
            <a:chExt cx="7283871" cy="2386524"/>
          </a:xfrm>
        </p:grpSpPr>
        <p:cxnSp>
          <p:nvCxnSpPr>
            <p:cNvPr id="27" name="Connettore curvo 26">
              <a:extLst>
                <a:ext uri="{FF2B5EF4-FFF2-40B4-BE49-F238E27FC236}">
                  <a16:creationId xmlns:a16="http://schemas.microsoft.com/office/drawing/2014/main" id="{39452E23-2F79-27F6-4137-B033F11C105B}"/>
                </a:ext>
              </a:extLst>
            </p:cNvPr>
            <p:cNvCxnSpPr>
              <a:cxnSpLocks/>
            </p:cNvCxnSpPr>
            <p:nvPr/>
          </p:nvCxnSpPr>
          <p:spPr>
            <a:xfrm>
              <a:off x="4763751" y="3569151"/>
              <a:ext cx="910100" cy="495956"/>
            </a:xfrm>
            <a:prstGeom prst="curvedConnector3">
              <a:avLst>
                <a:gd name="adj1" fmla="val -10004"/>
              </a:avLst>
            </a:prstGeom>
            <a:ln>
              <a:solidFill>
                <a:srgbClr val="203864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45F51C37-429E-9547-476D-C267EED12B7E}"/>
                </a:ext>
              </a:extLst>
            </p:cNvPr>
            <p:cNvSpPr txBox="1"/>
            <p:nvPr/>
          </p:nvSpPr>
          <p:spPr>
            <a:xfrm>
              <a:off x="5689891" y="3673649"/>
              <a:ext cx="6357731" cy="2282026"/>
            </a:xfrm>
            <a:prstGeom prst="roundRect">
              <a:avLst/>
            </a:prstGeom>
            <a:noFill/>
            <a:ln>
              <a:solidFill>
                <a:srgbClr val="203864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alfabetica funzionale</a:t>
              </a:r>
            </a:p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multilinguistica</a:t>
              </a:r>
            </a:p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matematica e competenza in scienze, tecnologie e ingegneria</a:t>
              </a:r>
            </a:p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digitale</a:t>
              </a:r>
            </a:p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personale, sociale e capacità di imparare ad imparare</a:t>
              </a:r>
            </a:p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in materia di cittadinanza</a:t>
              </a:r>
            </a:p>
            <a:p>
              <a:pPr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imprenditoriale</a:t>
              </a:r>
            </a:p>
            <a:p>
              <a:pPr marL="342900" indent="-342900" algn="just">
                <a:buAutoNum type="arabicPeriod"/>
              </a:pPr>
              <a:r>
                <a:rPr lang="it-IT" sz="1600" dirty="0">
                  <a:latin typeface="Titillium"/>
                  <a:ea typeface="Open Sans Light" panose="020B0306030504020204" pitchFamily="34" charset="0"/>
                  <a:cs typeface="Open Sans Light" panose="020B0306030504020204" pitchFamily="34" charset="0"/>
                </a:rPr>
                <a:t>Competenza in materia di consapevolezza ed espressione culturali</a:t>
              </a: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E-Portfolio</a:t>
            </a:r>
            <a:br>
              <a:rPr lang="it-IT" sz="3600" dirty="0"/>
            </a:br>
            <a:r>
              <a:rPr lang="it-IT" sz="3100" b="0" i="1" dirty="0"/>
              <a:t>Sviluppo delle competenze – Competenze del PCTO</a:t>
            </a:r>
            <a:endParaRPr lang="it-IT" sz="3600"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15714BE2-B5F3-E979-B6CF-5A2553113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526319"/>
              </p:ext>
            </p:extLst>
          </p:nvPr>
        </p:nvGraphicFramePr>
        <p:xfrm>
          <a:off x="778649" y="2255069"/>
          <a:ext cx="4606786" cy="239393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606786">
                  <a:extLst>
                    <a:ext uri="{9D8B030D-6E8A-4147-A177-3AD203B41FA5}">
                      <a16:colId xmlns:a16="http://schemas.microsoft.com/office/drawing/2014/main" val="2168354864"/>
                    </a:ext>
                  </a:extLst>
                </a:gridCol>
              </a:tblGrid>
              <a:tr h="413446">
                <a:tc>
                  <a:txBody>
                    <a:bodyPr/>
                    <a:lstStyle/>
                    <a:p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Tipologia del percorso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16216764"/>
                  </a:ext>
                </a:extLst>
              </a:tr>
              <a:tr h="413446">
                <a:tc>
                  <a:txBody>
                    <a:bodyPr/>
                    <a:lstStyle/>
                    <a:p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Titolo del percorso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017708974"/>
                  </a:ext>
                </a:extLst>
              </a:tr>
              <a:tr h="413446">
                <a:tc>
                  <a:txBody>
                    <a:bodyPr/>
                    <a:lstStyle/>
                    <a:p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Descrizione sintetica del percorso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38331791"/>
                  </a:ext>
                </a:extLst>
              </a:tr>
              <a:tr h="413446">
                <a:tc>
                  <a:txBody>
                    <a:bodyPr/>
                    <a:lstStyle/>
                    <a:p>
                      <a:r>
                        <a:rPr lang="it-IT" sz="1600" b="1" kern="120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Struttura/ore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23762130"/>
                  </a:ext>
                </a:extLst>
              </a:tr>
              <a:tr h="413446">
                <a:tc>
                  <a:txBody>
                    <a:bodyPr/>
                    <a:lstStyle/>
                    <a:p>
                      <a:r>
                        <a:rPr lang="it-IT" sz="1600" b="1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Tipologia del percorso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09910334"/>
                  </a:ext>
                </a:extLst>
              </a:tr>
              <a:tr h="326708">
                <a:tc>
                  <a:txBody>
                    <a:bodyPr/>
                    <a:lstStyle/>
                    <a:p>
                      <a:pPr algn="just"/>
                      <a:r>
                        <a:rPr lang="it-IT" sz="1600" b="1" kern="1200" dirty="0">
                          <a:solidFill>
                            <a:schemeClr val="tx1"/>
                          </a:solidFill>
                          <a:latin typeface="Titillium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Competenze acquisite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2058593"/>
                  </a:ext>
                </a:extLst>
              </a:tr>
            </a:tbl>
          </a:graphicData>
        </a:graphic>
      </p:graphicFrame>
      <p:grpSp>
        <p:nvGrpSpPr>
          <p:cNvPr id="7" name="Gruppo 6">
            <a:extLst>
              <a:ext uri="{FF2B5EF4-FFF2-40B4-BE49-F238E27FC236}">
                <a16:creationId xmlns:a16="http://schemas.microsoft.com/office/drawing/2014/main" id="{613BB99C-8110-6C79-9127-4552E7DD7F07}"/>
              </a:ext>
            </a:extLst>
          </p:cNvPr>
          <p:cNvGrpSpPr>
            <a:grpSpLocks noChangeAspect="1"/>
          </p:cNvGrpSpPr>
          <p:nvPr/>
        </p:nvGrpSpPr>
        <p:grpSpPr>
          <a:xfrm>
            <a:off x="3516923" y="4131202"/>
            <a:ext cx="748653" cy="748653"/>
            <a:chOff x="6430963" y="3176588"/>
            <a:chExt cx="538162" cy="538162"/>
          </a:xfrm>
        </p:grpSpPr>
        <p:sp>
          <p:nvSpPr>
            <p:cNvPr id="11" name="Freeform 49">
              <a:extLst>
                <a:ext uri="{FF2B5EF4-FFF2-40B4-BE49-F238E27FC236}">
                  <a16:creationId xmlns:a16="http://schemas.microsoft.com/office/drawing/2014/main" id="{241998A6-46DD-5BCF-D57B-94FA43EB7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0963" y="3176588"/>
              <a:ext cx="538162" cy="538162"/>
            </a:xfrm>
            <a:custGeom>
              <a:avLst/>
              <a:gdLst>
                <a:gd name="T0" fmla="*/ 67 w 678"/>
                <a:gd name="T1" fmla="*/ 238 h 678"/>
                <a:gd name="T2" fmla="*/ 67 w 678"/>
                <a:gd name="T3" fmla="*/ 238 h 678"/>
                <a:gd name="T4" fmla="*/ 66 w 678"/>
                <a:gd name="T5" fmla="*/ 241 h 678"/>
                <a:gd name="T6" fmla="*/ 64 w 678"/>
                <a:gd name="T7" fmla="*/ 246 h 678"/>
                <a:gd name="T8" fmla="*/ 64 w 678"/>
                <a:gd name="T9" fmla="*/ 256 h 678"/>
                <a:gd name="T10" fmla="*/ 67 w 678"/>
                <a:gd name="T11" fmla="*/ 263 h 678"/>
                <a:gd name="T12" fmla="*/ 67 w 678"/>
                <a:gd name="T13" fmla="*/ 266 h 678"/>
                <a:gd name="T14" fmla="*/ 0 w 678"/>
                <a:gd name="T15" fmla="*/ 309 h 678"/>
                <a:gd name="T16" fmla="*/ 59 w 678"/>
                <a:gd name="T17" fmla="*/ 364 h 678"/>
                <a:gd name="T18" fmla="*/ 10 w 678"/>
                <a:gd name="T19" fmla="*/ 427 h 678"/>
                <a:gd name="T20" fmla="*/ 84 w 678"/>
                <a:gd name="T21" fmla="*/ 458 h 678"/>
                <a:gd name="T22" fmla="*/ 59 w 678"/>
                <a:gd name="T23" fmla="*/ 534 h 678"/>
                <a:gd name="T24" fmla="*/ 140 w 678"/>
                <a:gd name="T25" fmla="*/ 537 h 678"/>
                <a:gd name="T26" fmla="*/ 144 w 678"/>
                <a:gd name="T27" fmla="*/ 618 h 678"/>
                <a:gd name="T28" fmla="*/ 220 w 678"/>
                <a:gd name="T29" fmla="*/ 594 h 678"/>
                <a:gd name="T30" fmla="*/ 251 w 678"/>
                <a:gd name="T31" fmla="*/ 668 h 678"/>
                <a:gd name="T32" fmla="*/ 314 w 678"/>
                <a:gd name="T33" fmla="*/ 618 h 678"/>
                <a:gd name="T34" fmla="*/ 369 w 678"/>
                <a:gd name="T35" fmla="*/ 678 h 678"/>
                <a:gd name="T36" fmla="*/ 412 w 678"/>
                <a:gd name="T37" fmla="*/ 610 h 678"/>
                <a:gd name="T38" fmla="*/ 483 w 678"/>
                <a:gd name="T39" fmla="*/ 648 h 678"/>
                <a:gd name="T40" fmla="*/ 499 w 678"/>
                <a:gd name="T41" fmla="*/ 569 h 678"/>
                <a:gd name="T42" fmla="*/ 579 w 678"/>
                <a:gd name="T43" fmla="*/ 580 h 678"/>
                <a:gd name="T44" fmla="*/ 567 w 678"/>
                <a:gd name="T45" fmla="*/ 499 h 678"/>
                <a:gd name="T46" fmla="*/ 646 w 678"/>
                <a:gd name="T47" fmla="*/ 483 h 678"/>
                <a:gd name="T48" fmla="*/ 608 w 678"/>
                <a:gd name="T49" fmla="*/ 412 h 678"/>
                <a:gd name="T50" fmla="*/ 678 w 678"/>
                <a:gd name="T51" fmla="*/ 369 h 678"/>
                <a:gd name="T52" fmla="*/ 617 w 678"/>
                <a:gd name="T53" fmla="*/ 314 h 678"/>
                <a:gd name="T54" fmla="*/ 668 w 678"/>
                <a:gd name="T55" fmla="*/ 251 h 678"/>
                <a:gd name="T56" fmla="*/ 592 w 678"/>
                <a:gd name="T57" fmla="*/ 221 h 678"/>
                <a:gd name="T58" fmla="*/ 617 w 678"/>
                <a:gd name="T59" fmla="*/ 144 h 678"/>
                <a:gd name="T60" fmla="*/ 536 w 678"/>
                <a:gd name="T61" fmla="*/ 140 h 678"/>
                <a:gd name="T62" fmla="*/ 534 w 678"/>
                <a:gd name="T63" fmla="*/ 59 h 678"/>
                <a:gd name="T64" fmla="*/ 456 w 678"/>
                <a:gd name="T65" fmla="*/ 86 h 678"/>
                <a:gd name="T66" fmla="*/ 426 w 678"/>
                <a:gd name="T67" fmla="*/ 10 h 678"/>
                <a:gd name="T68" fmla="*/ 364 w 678"/>
                <a:gd name="T69" fmla="*/ 59 h 678"/>
                <a:gd name="T70" fmla="*/ 309 w 678"/>
                <a:gd name="T71" fmla="*/ 0 h 678"/>
                <a:gd name="T72" fmla="*/ 266 w 678"/>
                <a:gd name="T73" fmla="*/ 69 h 678"/>
                <a:gd name="T74" fmla="*/ 266 w 678"/>
                <a:gd name="T75" fmla="*/ 69 h 678"/>
                <a:gd name="T76" fmla="*/ 263 w 678"/>
                <a:gd name="T77" fmla="*/ 68 h 678"/>
                <a:gd name="T78" fmla="*/ 254 w 678"/>
                <a:gd name="T79" fmla="*/ 66 h 678"/>
                <a:gd name="T80" fmla="*/ 246 w 678"/>
                <a:gd name="T81" fmla="*/ 64 h 678"/>
                <a:gd name="T82" fmla="*/ 241 w 678"/>
                <a:gd name="T83" fmla="*/ 66 h 678"/>
                <a:gd name="T84" fmla="*/ 236 w 678"/>
                <a:gd name="T85" fmla="*/ 69 h 678"/>
                <a:gd name="T86" fmla="*/ 67 w 678"/>
                <a:gd name="T87" fmla="*/ 23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78" h="678">
                  <a:moveTo>
                    <a:pt x="67" y="238"/>
                  </a:moveTo>
                  <a:lnTo>
                    <a:pt x="67" y="238"/>
                  </a:lnTo>
                  <a:lnTo>
                    <a:pt x="66" y="241"/>
                  </a:lnTo>
                  <a:lnTo>
                    <a:pt x="64" y="246"/>
                  </a:lnTo>
                  <a:lnTo>
                    <a:pt x="64" y="256"/>
                  </a:lnTo>
                  <a:lnTo>
                    <a:pt x="67" y="263"/>
                  </a:lnTo>
                  <a:lnTo>
                    <a:pt x="67" y="266"/>
                  </a:lnTo>
                  <a:lnTo>
                    <a:pt x="0" y="309"/>
                  </a:lnTo>
                  <a:lnTo>
                    <a:pt x="59" y="364"/>
                  </a:lnTo>
                  <a:lnTo>
                    <a:pt x="10" y="427"/>
                  </a:lnTo>
                  <a:lnTo>
                    <a:pt x="84" y="458"/>
                  </a:lnTo>
                  <a:lnTo>
                    <a:pt x="59" y="534"/>
                  </a:lnTo>
                  <a:lnTo>
                    <a:pt x="140" y="537"/>
                  </a:lnTo>
                  <a:lnTo>
                    <a:pt x="144" y="618"/>
                  </a:lnTo>
                  <a:lnTo>
                    <a:pt x="220" y="594"/>
                  </a:lnTo>
                  <a:lnTo>
                    <a:pt x="251" y="668"/>
                  </a:lnTo>
                  <a:lnTo>
                    <a:pt x="314" y="618"/>
                  </a:lnTo>
                  <a:lnTo>
                    <a:pt x="369" y="678"/>
                  </a:lnTo>
                  <a:lnTo>
                    <a:pt x="412" y="610"/>
                  </a:lnTo>
                  <a:lnTo>
                    <a:pt x="483" y="648"/>
                  </a:lnTo>
                  <a:lnTo>
                    <a:pt x="499" y="569"/>
                  </a:lnTo>
                  <a:lnTo>
                    <a:pt x="579" y="580"/>
                  </a:lnTo>
                  <a:lnTo>
                    <a:pt x="567" y="499"/>
                  </a:lnTo>
                  <a:lnTo>
                    <a:pt x="646" y="483"/>
                  </a:lnTo>
                  <a:lnTo>
                    <a:pt x="608" y="412"/>
                  </a:lnTo>
                  <a:lnTo>
                    <a:pt x="678" y="369"/>
                  </a:lnTo>
                  <a:lnTo>
                    <a:pt x="617" y="314"/>
                  </a:lnTo>
                  <a:lnTo>
                    <a:pt x="668" y="251"/>
                  </a:lnTo>
                  <a:lnTo>
                    <a:pt x="592" y="221"/>
                  </a:lnTo>
                  <a:lnTo>
                    <a:pt x="617" y="144"/>
                  </a:lnTo>
                  <a:lnTo>
                    <a:pt x="536" y="140"/>
                  </a:lnTo>
                  <a:lnTo>
                    <a:pt x="534" y="59"/>
                  </a:lnTo>
                  <a:lnTo>
                    <a:pt x="456" y="86"/>
                  </a:lnTo>
                  <a:lnTo>
                    <a:pt x="426" y="10"/>
                  </a:lnTo>
                  <a:lnTo>
                    <a:pt x="364" y="59"/>
                  </a:lnTo>
                  <a:lnTo>
                    <a:pt x="309" y="0"/>
                  </a:lnTo>
                  <a:lnTo>
                    <a:pt x="266" y="69"/>
                  </a:lnTo>
                  <a:lnTo>
                    <a:pt x="266" y="69"/>
                  </a:lnTo>
                  <a:lnTo>
                    <a:pt x="263" y="68"/>
                  </a:lnTo>
                  <a:lnTo>
                    <a:pt x="254" y="66"/>
                  </a:lnTo>
                  <a:lnTo>
                    <a:pt x="246" y="64"/>
                  </a:lnTo>
                  <a:lnTo>
                    <a:pt x="241" y="66"/>
                  </a:lnTo>
                  <a:lnTo>
                    <a:pt x="236" y="69"/>
                  </a:lnTo>
                  <a:lnTo>
                    <a:pt x="67" y="238"/>
                  </a:lnTo>
                  <a:close/>
                </a:path>
              </a:pathLst>
            </a:custGeom>
            <a:solidFill>
              <a:srgbClr val="EDBA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2" name="Freeform 50">
              <a:extLst>
                <a:ext uri="{FF2B5EF4-FFF2-40B4-BE49-F238E27FC236}">
                  <a16:creationId xmlns:a16="http://schemas.microsoft.com/office/drawing/2014/main" id="{9AEB808C-6AB8-715E-9FE5-4E0F70E38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3244850"/>
              <a:ext cx="401637" cy="401637"/>
            </a:xfrm>
            <a:custGeom>
              <a:avLst/>
              <a:gdLst>
                <a:gd name="T0" fmla="*/ 74 w 506"/>
                <a:gd name="T1" fmla="*/ 74 h 506"/>
                <a:gd name="T2" fmla="*/ 114 w 506"/>
                <a:gd name="T3" fmla="*/ 41 h 506"/>
                <a:gd name="T4" fmla="*/ 157 w 506"/>
                <a:gd name="T5" fmla="*/ 18 h 506"/>
                <a:gd name="T6" fmla="*/ 205 w 506"/>
                <a:gd name="T7" fmla="*/ 5 h 506"/>
                <a:gd name="T8" fmla="*/ 253 w 506"/>
                <a:gd name="T9" fmla="*/ 0 h 506"/>
                <a:gd name="T10" fmla="*/ 301 w 506"/>
                <a:gd name="T11" fmla="*/ 5 h 506"/>
                <a:gd name="T12" fmla="*/ 347 w 506"/>
                <a:gd name="T13" fmla="*/ 18 h 506"/>
                <a:gd name="T14" fmla="*/ 392 w 506"/>
                <a:gd name="T15" fmla="*/ 41 h 506"/>
                <a:gd name="T16" fmla="*/ 431 w 506"/>
                <a:gd name="T17" fmla="*/ 74 h 506"/>
                <a:gd name="T18" fmla="*/ 448 w 506"/>
                <a:gd name="T19" fmla="*/ 94 h 506"/>
                <a:gd name="T20" fmla="*/ 476 w 506"/>
                <a:gd name="T21" fmla="*/ 135 h 506"/>
                <a:gd name="T22" fmla="*/ 494 w 506"/>
                <a:gd name="T23" fmla="*/ 182 h 506"/>
                <a:gd name="T24" fmla="*/ 504 w 506"/>
                <a:gd name="T25" fmla="*/ 228 h 506"/>
                <a:gd name="T26" fmla="*/ 504 w 506"/>
                <a:gd name="T27" fmla="*/ 278 h 506"/>
                <a:gd name="T28" fmla="*/ 494 w 506"/>
                <a:gd name="T29" fmla="*/ 326 h 506"/>
                <a:gd name="T30" fmla="*/ 476 w 506"/>
                <a:gd name="T31" fmla="*/ 370 h 506"/>
                <a:gd name="T32" fmla="*/ 448 w 506"/>
                <a:gd name="T33" fmla="*/ 413 h 506"/>
                <a:gd name="T34" fmla="*/ 431 w 506"/>
                <a:gd name="T35" fmla="*/ 432 h 506"/>
                <a:gd name="T36" fmla="*/ 392 w 506"/>
                <a:gd name="T37" fmla="*/ 465 h 506"/>
                <a:gd name="T38" fmla="*/ 347 w 506"/>
                <a:gd name="T39" fmla="*/ 488 h 506"/>
                <a:gd name="T40" fmla="*/ 301 w 506"/>
                <a:gd name="T41" fmla="*/ 501 h 506"/>
                <a:gd name="T42" fmla="*/ 253 w 506"/>
                <a:gd name="T43" fmla="*/ 506 h 506"/>
                <a:gd name="T44" fmla="*/ 205 w 506"/>
                <a:gd name="T45" fmla="*/ 501 h 506"/>
                <a:gd name="T46" fmla="*/ 157 w 506"/>
                <a:gd name="T47" fmla="*/ 488 h 506"/>
                <a:gd name="T48" fmla="*/ 114 w 506"/>
                <a:gd name="T49" fmla="*/ 465 h 506"/>
                <a:gd name="T50" fmla="*/ 74 w 506"/>
                <a:gd name="T51" fmla="*/ 432 h 506"/>
                <a:gd name="T52" fmla="*/ 56 w 506"/>
                <a:gd name="T53" fmla="*/ 413 h 506"/>
                <a:gd name="T54" fmla="*/ 28 w 506"/>
                <a:gd name="T55" fmla="*/ 370 h 506"/>
                <a:gd name="T56" fmla="*/ 10 w 506"/>
                <a:gd name="T57" fmla="*/ 326 h 506"/>
                <a:gd name="T58" fmla="*/ 1 w 506"/>
                <a:gd name="T59" fmla="*/ 278 h 506"/>
                <a:gd name="T60" fmla="*/ 1 w 506"/>
                <a:gd name="T61" fmla="*/ 228 h 506"/>
                <a:gd name="T62" fmla="*/ 10 w 506"/>
                <a:gd name="T63" fmla="*/ 182 h 506"/>
                <a:gd name="T64" fmla="*/ 28 w 506"/>
                <a:gd name="T65" fmla="*/ 135 h 506"/>
                <a:gd name="T66" fmla="*/ 56 w 506"/>
                <a:gd name="T67" fmla="*/ 94 h 506"/>
                <a:gd name="T68" fmla="*/ 74 w 506"/>
                <a:gd name="T69" fmla="*/ 7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6" h="506">
                  <a:moveTo>
                    <a:pt x="74" y="74"/>
                  </a:moveTo>
                  <a:lnTo>
                    <a:pt x="74" y="74"/>
                  </a:lnTo>
                  <a:lnTo>
                    <a:pt x="92" y="58"/>
                  </a:lnTo>
                  <a:lnTo>
                    <a:pt x="114" y="41"/>
                  </a:lnTo>
                  <a:lnTo>
                    <a:pt x="135" y="30"/>
                  </a:lnTo>
                  <a:lnTo>
                    <a:pt x="157" y="18"/>
                  </a:lnTo>
                  <a:lnTo>
                    <a:pt x="180" y="11"/>
                  </a:lnTo>
                  <a:lnTo>
                    <a:pt x="205" y="5"/>
                  </a:lnTo>
                  <a:lnTo>
                    <a:pt x="228" y="1"/>
                  </a:lnTo>
                  <a:lnTo>
                    <a:pt x="253" y="0"/>
                  </a:lnTo>
                  <a:lnTo>
                    <a:pt x="276" y="1"/>
                  </a:lnTo>
                  <a:lnTo>
                    <a:pt x="301" y="5"/>
                  </a:lnTo>
                  <a:lnTo>
                    <a:pt x="324" y="11"/>
                  </a:lnTo>
                  <a:lnTo>
                    <a:pt x="347" y="18"/>
                  </a:lnTo>
                  <a:lnTo>
                    <a:pt x="370" y="30"/>
                  </a:lnTo>
                  <a:lnTo>
                    <a:pt x="392" y="41"/>
                  </a:lnTo>
                  <a:lnTo>
                    <a:pt x="412" y="58"/>
                  </a:lnTo>
                  <a:lnTo>
                    <a:pt x="431" y="74"/>
                  </a:lnTo>
                  <a:lnTo>
                    <a:pt x="431" y="74"/>
                  </a:lnTo>
                  <a:lnTo>
                    <a:pt x="448" y="94"/>
                  </a:lnTo>
                  <a:lnTo>
                    <a:pt x="463" y="114"/>
                  </a:lnTo>
                  <a:lnTo>
                    <a:pt x="476" y="135"/>
                  </a:lnTo>
                  <a:lnTo>
                    <a:pt x="486" y="159"/>
                  </a:lnTo>
                  <a:lnTo>
                    <a:pt x="494" y="182"/>
                  </a:lnTo>
                  <a:lnTo>
                    <a:pt x="501" y="205"/>
                  </a:lnTo>
                  <a:lnTo>
                    <a:pt x="504" y="228"/>
                  </a:lnTo>
                  <a:lnTo>
                    <a:pt x="506" y="253"/>
                  </a:lnTo>
                  <a:lnTo>
                    <a:pt x="504" y="278"/>
                  </a:lnTo>
                  <a:lnTo>
                    <a:pt x="501" y="301"/>
                  </a:lnTo>
                  <a:lnTo>
                    <a:pt x="494" y="326"/>
                  </a:lnTo>
                  <a:lnTo>
                    <a:pt x="486" y="349"/>
                  </a:lnTo>
                  <a:lnTo>
                    <a:pt x="476" y="370"/>
                  </a:lnTo>
                  <a:lnTo>
                    <a:pt x="463" y="392"/>
                  </a:lnTo>
                  <a:lnTo>
                    <a:pt x="448" y="413"/>
                  </a:lnTo>
                  <a:lnTo>
                    <a:pt x="431" y="432"/>
                  </a:lnTo>
                  <a:lnTo>
                    <a:pt x="431" y="432"/>
                  </a:lnTo>
                  <a:lnTo>
                    <a:pt x="412" y="450"/>
                  </a:lnTo>
                  <a:lnTo>
                    <a:pt x="392" y="465"/>
                  </a:lnTo>
                  <a:lnTo>
                    <a:pt x="370" y="476"/>
                  </a:lnTo>
                  <a:lnTo>
                    <a:pt x="347" y="488"/>
                  </a:lnTo>
                  <a:lnTo>
                    <a:pt x="324" y="496"/>
                  </a:lnTo>
                  <a:lnTo>
                    <a:pt x="301" y="501"/>
                  </a:lnTo>
                  <a:lnTo>
                    <a:pt x="276" y="504"/>
                  </a:lnTo>
                  <a:lnTo>
                    <a:pt x="253" y="506"/>
                  </a:lnTo>
                  <a:lnTo>
                    <a:pt x="228" y="504"/>
                  </a:lnTo>
                  <a:lnTo>
                    <a:pt x="205" y="501"/>
                  </a:lnTo>
                  <a:lnTo>
                    <a:pt x="180" y="496"/>
                  </a:lnTo>
                  <a:lnTo>
                    <a:pt x="157" y="488"/>
                  </a:lnTo>
                  <a:lnTo>
                    <a:pt x="135" y="476"/>
                  </a:lnTo>
                  <a:lnTo>
                    <a:pt x="114" y="465"/>
                  </a:lnTo>
                  <a:lnTo>
                    <a:pt x="92" y="450"/>
                  </a:lnTo>
                  <a:lnTo>
                    <a:pt x="74" y="432"/>
                  </a:lnTo>
                  <a:lnTo>
                    <a:pt x="74" y="432"/>
                  </a:lnTo>
                  <a:lnTo>
                    <a:pt x="56" y="413"/>
                  </a:lnTo>
                  <a:lnTo>
                    <a:pt x="41" y="392"/>
                  </a:lnTo>
                  <a:lnTo>
                    <a:pt x="28" y="370"/>
                  </a:lnTo>
                  <a:lnTo>
                    <a:pt x="18" y="349"/>
                  </a:lnTo>
                  <a:lnTo>
                    <a:pt x="10" y="326"/>
                  </a:lnTo>
                  <a:lnTo>
                    <a:pt x="5" y="301"/>
                  </a:lnTo>
                  <a:lnTo>
                    <a:pt x="1" y="278"/>
                  </a:lnTo>
                  <a:lnTo>
                    <a:pt x="0" y="253"/>
                  </a:lnTo>
                  <a:lnTo>
                    <a:pt x="1" y="228"/>
                  </a:lnTo>
                  <a:lnTo>
                    <a:pt x="5" y="205"/>
                  </a:lnTo>
                  <a:lnTo>
                    <a:pt x="10" y="182"/>
                  </a:lnTo>
                  <a:lnTo>
                    <a:pt x="18" y="159"/>
                  </a:lnTo>
                  <a:lnTo>
                    <a:pt x="28" y="135"/>
                  </a:lnTo>
                  <a:lnTo>
                    <a:pt x="41" y="114"/>
                  </a:lnTo>
                  <a:lnTo>
                    <a:pt x="56" y="94"/>
                  </a:lnTo>
                  <a:lnTo>
                    <a:pt x="74" y="74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DC71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Freeform 51">
              <a:extLst>
                <a:ext uri="{FF2B5EF4-FFF2-40B4-BE49-F238E27FC236}">
                  <a16:creationId xmlns:a16="http://schemas.microsoft.com/office/drawing/2014/main" id="{E7946F89-31C1-C7F9-6143-680504386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938" y="3232150"/>
              <a:ext cx="147637" cy="147637"/>
            </a:xfrm>
            <a:custGeom>
              <a:avLst/>
              <a:gdLst>
                <a:gd name="T0" fmla="*/ 169 w 187"/>
                <a:gd name="T1" fmla="*/ 0 h 185"/>
                <a:gd name="T2" fmla="*/ 169 w 187"/>
                <a:gd name="T3" fmla="*/ 0 h 185"/>
                <a:gd name="T4" fmla="*/ 168 w 187"/>
                <a:gd name="T5" fmla="*/ 5 h 185"/>
                <a:gd name="T6" fmla="*/ 169 w 187"/>
                <a:gd name="T7" fmla="*/ 12 h 185"/>
                <a:gd name="T8" fmla="*/ 171 w 187"/>
                <a:gd name="T9" fmla="*/ 18 h 185"/>
                <a:gd name="T10" fmla="*/ 174 w 187"/>
                <a:gd name="T11" fmla="*/ 25 h 185"/>
                <a:gd name="T12" fmla="*/ 182 w 187"/>
                <a:gd name="T13" fmla="*/ 38 h 185"/>
                <a:gd name="T14" fmla="*/ 187 w 187"/>
                <a:gd name="T15" fmla="*/ 43 h 185"/>
                <a:gd name="T16" fmla="*/ 116 w 187"/>
                <a:gd name="T17" fmla="*/ 56 h 185"/>
                <a:gd name="T18" fmla="*/ 133 w 187"/>
                <a:gd name="T19" fmla="*/ 133 h 185"/>
                <a:gd name="T20" fmla="*/ 58 w 187"/>
                <a:gd name="T21" fmla="*/ 116 h 185"/>
                <a:gd name="T22" fmla="*/ 45 w 187"/>
                <a:gd name="T23" fmla="*/ 185 h 185"/>
                <a:gd name="T24" fmla="*/ 45 w 187"/>
                <a:gd name="T25" fmla="*/ 185 h 185"/>
                <a:gd name="T26" fmla="*/ 40 w 187"/>
                <a:gd name="T27" fmla="*/ 181 h 185"/>
                <a:gd name="T28" fmla="*/ 27 w 187"/>
                <a:gd name="T29" fmla="*/ 174 h 185"/>
                <a:gd name="T30" fmla="*/ 20 w 187"/>
                <a:gd name="T31" fmla="*/ 169 h 185"/>
                <a:gd name="T32" fmla="*/ 12 w 187"/>
                <a:gd name="T33" fmla="*/ 167 h 185"/>
                <a:gd name="T34" fmla="*/ 5 w 187"/>
                <a:gd name="T35" fmla="*/ 167 h 185"/>
                <a:gd name="T36" fmla="*/ 0 w 187"/>
                <a:gd name="T37" fmla="*/ 169 h 185"/>
                <a:gd name="T38" fmla="*/ 169 w 187"/>
                <a:gd name="T3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7" h="185">
                  <a:moveTo>
                    <a:pt x="169" y="0"/>
                  </a:moveTo>
                  <a:lnTo>
                    <a:pt x="169" y="0"/>
                  </a:lnTo>
                  <a:lnTo>
                    <a:pt x="168" y="5"/>
                  </a:lnTo>
                  <a:lnTo>
                    <a:pt x="169" y="12"/>
                  </a:lnTo>
                  <a:lnTo>
                    <a:pt x="171" y="18"/>
                  </a:lnTo>
                  <a:lnTo>
                    <a:pt x="174" y="25"/>
                  </a:lnTo>
                  <a:lnTo>
                    <a:pt x="182" y="38"/>
                  </a:lnTo>
                  <a:lnTo>
                    <a:pt x="187" y="43"/>
                  </a:lnTo>
                  <a:lnTo>
                    <a:pt x="116" y="56"/>
                  </a:lnTo>
                  <a:lnTo>
                    <a:pt x="133" y="133"/>
                  </a:lnTo>
                  <a:lnTo>
                    <a:pt x="58" y="116"/>
                  </a:lnTo>
                  <a:lnTo>
                    <a:pt x="45" y="185"/>
                  </a:lnTo>
                  <a:lnTo>
                    <a:pt x="45" y="185"/>
                  </a:lnTo>
                  <a:lnTo>
                    <a:pt x="40" y="181"/>
                  </a:lnTo>
                  <a:lnTo>
                    <a:pt x="27" y="174"/>
                  </a:lnTo>
                  <a:lnTo>
                    <a:pt x="20" y="169"/>
                  </a:lnTo>
                  <a:lnTo>
                    <a:pt x="12" y="167"/>
                  </a:lnTo>
                  <a:lnTo>
                    <a:pt x="5" y="167"/>
                  </a:lnTo>
                  <a:lnTo>
                    <a:pt x="0" y="169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Freeform 52">
              <a:extLst>
                <a:ext uri="{FF2B5EF4-FFF2-40B4-BE49-F238E27FC236}">
                  <a16:creationId xmlns:a16="http://schemas.microsoft.com/office/drawing/2014/main" id="{B636A1CB-F7A8-BB2D-84C7-1DA80A21C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3392488"/>
              <a:ext cx="66675" cy="106362"/>
            </a:xfrm>
            <a:custGeom>
              <a:avLst/>
              <a:gdLst>
                <a:gd name="T0" fmla="*/ 28 w 84"/>
                <a:gd name="T1" fmla="*/ 68 h 134"/>
                <a:gd name="T2" fmla="*/ 20 w 84"/>
                <a:gd name="T3" fmla="*/ 45 h 134"/>
                <a:gd name="T4" fmla="*/ 18 w 84"/>
                <a:gd name="T5" fmla="*/ 45 h 134"/>
                <a:gd name="T6" fmla="*/ 22 w 84"/>
                <a:gd name="T7" fmla="*/ 68 h 134"/>
                <a:gd name="T8" fmla="*/ 22 w 84"/>
                <a:gd name="T9" fmla="*/ 132 h 134"/>
                <a:gd name="T10" fmla="*/ 0 w 84"/>
                <a:gd name="T11" fmla="*/ 132 h 134"/>
                <a:gd name="T12" fmla="*/ 0 w 84"/>
                <a:gd name="T13" fmla="*/ 0 h 134"/>
                <a:gd name="T14" fmla="*/ 18 w 84"/>
                <a:gd name="T15" fmla="*/ 0 h 134"/>
                <a:gd name="T16" fmla="*/ 55 w 84"/>
                <a:gd name="T17" fmla="*/ 66 h 134"/>
                <a:gd name="T18" fmla="*/ 63 w 84"/>
                <a:gd name="T19" fmla="*/ 89 h 134"/>
                <a:gd name="T20" fmla="*/ 65 w 84"/>
                <a:gd name="T21" fmla="*/ 89 h 134"/>
                <a:gd name="T22" fmla="*/ 61 w 84"/>
                <a:gd name="T23" fmla="*/ 66 h 134"/>
                <a:gd name="T24" fmla="*/ 61 w 84"/>
                <a:gd name="T25" fmla="*/ 0 h 134"/>
                <a:gd name="T26" fmla="*/ 84 w 84"/>
                <a:gd name="T27" fmla="*/ 0 h 134"/>
                <a:gd name="T28" fmla="*/ 84 w 84"/>
                <a:gd name="T29" fmla="*/ 134 h 134"/>
                <a:gd name="T30" fmla="*/ 66 w 84"/>
                <a:gd name="T31" fmla="*/ 134 h 134"/>
                <a:gd name="T32" fmla="*/ 28 w 84"/>
                <a:gd name="T33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" h="134">
                  <a:moveTo>
                    <a:pt x="28" y="68"/>
                  </a:moveTo>
                  <a:lnTo>
                    <a:pt x="20" y="45"/>
                  </a:lnTo>
                  <a:lnTo>
                    <a:pt x="18" y="45"/>
                  </a:lnTo>
                  <a:lnTo>
                    <a:pt x="22" y="68"/>
                  </a:lnTo>
                  <a:lnTo>
                    <a:pt x="22" y="132"/>
                  </a:lnTo>
                  <a:lnTo>
                    <a:pt x="0" y="132"/>
                  </a:lnTo>
                  <a:lnTo>
                    <a:pt x="0" y="0"/>
                  </a:lnTo>
                  <a:lnTo>
                    <a:pt x="18" y="0"/>
                  </a:lnTo>
                  <a:lnTo>
                    <a:pt x="55" y="66"/>
                  </a:lnTo>
                  <a:lnTo>
                    <a:pt x="63" y="89"/>
                  </a:lnTo>
                  <a:lnTo>
                    <a:pt x="65" y="89"/>
                  </a:lnTo>
                  <a:lnTo>
                    <a:pt x="61" y="66"/>
                  </a:lnTo>
                  <a:lnTo>
                    <a:pt x="61" y="0"/>
                  </a:lnTo>
                  <a:lnTo>
                    <a:pt x="84" y="0"/>
                  </a:lnTo>
                  <a:lnTo>
                    <a:pt x="84" y="134"/>
                  </a:lnTo>
                  <a:lnTo>
                    <a:pt x="66" y="134"/>
                  </a:lnTo>
                  <a:lnTo>
                    <a:pt x="28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53">
              <a:extLst>
                <a:ext uri="{FF2B5EF4-FFF2-40B4-BE49-F238E27FC236}">
                  <a16:creationId xmlns:a16="http://schemas.microsoft.com/office/drawing/2014/main" id="{4259C128-C3AA-D59B-D06E-5F5259A9A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0" y="3392488"/>
              <a:ext cx="52387" cy="104775"/>
            </a:xfrm>
            <a:custGeom>
              <a:avLst/>
              <a:gdLst>
                <a:gd name="T0" fmla="*/ 0 w 66"/>
                <a:gd name="T1" fmla="*/ 0 h 132"/>
                <a:gd name="T2" fmla="*/ 66 w 66"/>
                <a:gd name="T3" fmla="*/ 0 h 132"/>
                <a:gd name="T4" fmla="*/ 66 w 66"/>
                <a:gd name="T5" fmla="*/ 22 h 132"/>
                <a:gd name="T6" fmla="*/ 23 w 66"/>
                <a:gd name="T7" fmla="*/ 22 h 132"/>
                <a:gd name="T8" fmla="*/ 23 w 66"/>
                <a:gd name="T9" fmla="*/ 55 h 132"/>
                <a:gd name="T10" fmla="*/ 63 w 66"/>
                <a:gd name="T11" fmla="*/ 55 h 132"/>
                <a:gd name="T12" fmla="*/ 63 w 66"/>
                <a:gd name="T13" fmla="*/ 76 h 132"/>
                <a:gd name="T14" fmla="*/ 23 w 66"/>
                <a:gd name="T15" fmla="*/ 76 h 132"/>
                <a:gd name="T16" fmla="*/ 23 w 66"/>
                <a:gd name="T17" fmla="*/ 111 h 132"/>
                <a:gd name="T18" fmla="*/ 66 w 66"/>
                <a:gd name="T19" fmla="*/ 111 h 132"/>
                <a:gd name="T20" fmla="*/ 66 w 66"/>
                <a:gd name="T21" fmla="*/ 132 h 132"/>
                <a:gd name="T22" fmla="*/ 0 w 66"/>
                <a:gd name="T23" fmla="*/ 132 h 132"/>
                <a:gd name="T24" fmla="*/ 0 w 66"/>
                <a:gd name="T2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32">
                  <a:moveTo>
                    <a:pt x="0" y="0"/>
                  </a:moveTo>
                  <a:lnTo>
                    <a:pt x="66" y="0"/>
                  </a:lnTo>
                  <a:lnTo>
                    <a:pt x="66" y="22"/>
                  </a:lnTo>
                  <a:lnTo>
                    <a:pt x="23" y="22"/>
                  </a:lnTo>
                  <a:lnTo>
                    <a:pt x="23" y="55"/>
                  </a:lnTo>
                  <a:lnTo>
                    <a:pt x="63" y="55"/>
                  </a:lnTo>
                  <a:lnTo>
                    <a:pt x="63" y="76"/>
                  </a:lnTo>
                  <a:lnTo>
                    <a:pt x="23" y="76"/>
                  </a:lnTo>
                  <a:lnTo>
                    <a:pt x="23" y="111"/>
                  </a:lnTo>
                  <a:lnTo>
                    <a:pt x="66" y="111"/>
                  </a:lnTo>
                  <a:lnTo>
                    <a:pt x="66" y="13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Freeform 54">
              <a:extLst>
                <a:ext uri="{FF2B5EF4-FFF2-40B4-BE49-F238E27FC236}">
                  <a16:creationId xmlns:a16="http://schemas.microsoft.com/office/drawing/2014/main" id="{00B7EE46-AC75-5E27-597B-1C2100094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0" y="3392488"/>
              <a:ext cx="107950" cy="106362"/>
            </a:xfrm>
            <a:custGeom>
              <a:avLst/>
              <a:gdLst>
                <a:gd name="T0" fmla="*/ 38 w 135"/>
                <a:gd name="T1" fmla="*/ 73 h 134"/>
                <a:gd name="T2" fmla="*/ 39 w 135"/>
                <a:gd name="T3" fmla="*/ 96 h 134"/>
                <a:gd name="T4" fmla="*/ 41 w 135"/>
                <a:gd name="T5" fmla="*/ 96 h 134"/>
                <a:gd name="T6" fmla="*/ 43 w 135"/>
                <a:gd name="T7" fmla="*/ 73 h 134"/>
                <a:gd name="T8" fmla="*/ 61 w 135"/>
                <a:gd name="T9" fmla="*/ 0 h 134"/>
                <a:gd name="T10" fmla="*/ 77 w 135"/>
                <a:gd name="T11" fmla="*/ 0 h 134"/>
                <a:gd name="T12" fmla="*/ 94 w 135"/>
                <a:gd name="T13" fmla="*/ 73 h 134"/>
                <a:gd name="T14" fmla="*/ 97 w 135"/>
                <a:gd name="T15" fmla="*/ 96 h 134"/>
                <a:gd name="T16" fmla="*/ 97 w 135"/>
                <a:gd name="T17" fmla="*/ 96 h 134"/>
                <a:gd name="T18" fmla="*/ 99 w 135"/>
                <a:gd name="T19" fmla="*/ 73 h 134"/>
                <a:gd name="T20" fmla="*/ 111 w 135"/>
                <a:gd name="T21" fmla="*/ 0 h 134"/>
                <a:gd name="T22" fmla="*/ 135 w 135"/>
                <a:gd name="T23" fmla="*/ 0 h 134"/>
                <a:gd name="T24" fmla="*/ 106 w 135"/>
                <a:gd name="T25" fmla="*/ 134 h 134"/>
                <a:gd name="T26" fmla="*/ 89 w 135"/>
                <a:gd name="T27" fmla="*/ 134 h 134"/>
                <a:gd name="T28" fmla="*/ 71 w 135"/>
                <a:gd name="T29" fmla="*/ 61 h 134"/>
                <a:gd name="T30" fmla="*/ 68 w 135"/>
                <a:gd name="T31" fmla="*/ 40 h 134"/>
                <a:gd name="T32" fmla="*/ 68 w 135"/>
                <a:gd name="T33" fmla="*/ 40 h 134"/>
                <a:gd name="T34" fmla="*/ 64 w 135"/>
                <a:gd name="T35" fmla="*/ 61 h 134"/>
                <a:gd name="T36" fmla="*/ 46 w 135"/>
                <a:gd name="T37" fmla="*/ 134 h 134"/>
                <a:gd name="T38" fmla="*/ 28 w 135"/>
                <a:gd name="T39" fmla="*/ 134 h 134"/>
                <a:gd name="T40" fmla="*/ 0 w 135"/>
                <a:gd name="T41" fmla="*/ 0 h 134"/>
                <a:gd name="T42" fmla="*/ 26 w 135"/>
                <a:gd name="T43" fmla="*/ 0 h 134"/>
                <a:gd name="T44" fmla="*/ 38 w 135"/>
                <a:gd name="T45" fmla="*/ 7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5" h="134">
                  <a:moveTo>
                    <a:pt x="38" y="73"/>
                  </a:moveTo>
                  <a:lnTo>
                    <a:pt x="39" y="96"/>
                  </a:lnTo>
                  <a:lnTo>
                    <a:pt x="41" y="96"/>
                  </a:lnTo>
                  <a:lnTo>
                    <a:pt x="43" y="73"/>
                  </a:lnTo>
                  <a:lnTo>
                    <a:pt x="61" y="0"/>
                  </a:lnTo>
                  <a:lnTo>
                    <a:pt x="77" y="0"/>
                  </a:lnTo>
                  <a:lnTo>
                    <a:pt x="94" y="73"/>
                  </a:lnTo>
                  <a:lnTo>
                    <a:pt x="97" y="96"/>
                  </a:lnTo>
                  <a:lnTo>
                    <a:pt x="97" y="96"/>
                  </a:lnTo>
                  <a:lnTo>
                    <a:pt x="99" y="73"/>
                  </a:lnTo>
                  <a:lnTo>
                    <a:pt x="111" y="0"/>
                  </a:lnTo>
                  <a:lnTo>
                    <a:pt x="135" y="0"/>
                  </a:lnTo>
                  <a:lnTo>
                    <a:pt x="106" y="134"/>
                  </a:lnTo>
                  <a:lnTo>
                    <a:pt x="89" y="134"/>
                  </a:lnTo>
                  <a:lnTo>
                    <a:pt x="71" y="6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4" y="61"/>
                  </a:lnTo>
                  <a:lnTo>
                    <a:pt x="46" y="134"/>
                  </a:lnTo>
                  <a:lnTo>
                    <a:pt x="28" y="134"/>
                  </a:lnTo>
                  <a:lnTo>
                    <a:pt x="0" y="0"/>
                  </a:lnTo>
                  <a:lnTo>
                    <a:pt x="26" y="0"/>
                  </a:lnTo>
                  <a:lnTo>
                    <a:pt x="38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4" name="Freeform 55">
              <a:extLst>
                <a:ext uri="{FF2B5EF4-FFF2-40B4-BE49-F238E27FC236}">
                  <a16:creationId xmlns:a16="http://schemas.microsoft.com/office/drawing/2014/main" id="{FBF6257B-502F-217A-96D7-34DCA2B52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8313" y="3392488"/>
              <a:ext cx="20637" cy="106362"/>
            </a:xfrm>
            <a:custGeom>
              <a:avLst/>
              <a:gdLst>
                <a:gd name="T0" fmla="*/ 0 w 26"/>
                <a:gd name="T1" fmla="*/ 121 h 134"/>
                <a:gd name="T2" fmla="*/ 0 w 26"/>
                <a:gd name="T3" fmla="*/ 121 h 134"/>
                <a:gd name="T4" fmla="*/ 0 w 26"/>
                <a:gd name="T5" fmla="*/ 114 h 134"/>
                <a:gd name="T6" fmla="*/ 3 w 26"/>
                <a:gd name="T7" fmla="*/ 109 h 134"/>
                <a:gd name="T8" fmla="*/ 3 w 26"/>
                <a:gd name="T9" fmla="*/ 109 h 134"/>
                <a:gd name="T10" fmla="*/ 8 w 26"/>
                <a:gd name="T11" fmla="*/ 108 h 134"/>
                <a:gd name="T12" fmla="*/ 13 w 26"/>
                <a:gd name="T13" fmla="*/ 106 h 134"/>
                <a:gd name="T14" fmla="*/ 13 w 26"/>
                <a:gd name="T15" fmla="*/ 106 h 134"/>
                <a:gd name="T16" fmla="*/ 18 w 26"/>
                <a:gd name="T17" fmla="*/ 108 h 134"/>
                <a:gd name="T18" fmla="*/ 23 w 26"/>
                <a:gd name="T19" fmla="*/ 109 h 134"/>
                <a:gd name="T20" fmla="*/ 23 w 26"/>
                <a:gd name="T21" fmla="*/ 109 h 134"/>
                <a:gd name="T22" fmla="*/ 26 w 26"/>
                <a:gd name="T23" fmla="*/ 114 h 134"/>
                <a:gd name="T24" fmla="*/ 26 w 26"/>
                <a:gd name="T25" fmla="*/ 121 h 134"/>
                <a:gd name="T26" fmla="*/ 26 w 26"/>
                <a:gd name="T27" fmla="*/ 121 h 134"/>
                <a:gd name="T28" fmla="*/ 26 w 26"/>
                <a:gd name="T29" fmla="*/ 126 h 134"/>
                <a:gd name="T30" fmla="*/ 23 w 26"/>
                <a:gd name="T31" fmla="*/ 131 h 134"/>
                <a:gd name="T32" fmla="*/ 23 w 26"/>
                <a:gd name="T33" fmla="*/ 131 h 134"/>
                <a:gd name="T34" fmla="*/ 18 w 26"/>
                <a:gd name="T35" fmla="*/ 134 h 134"/>
                <a:gd name="T36" fmla="*/ 13 w 26"/>
                <a:gd name="T37" fmla="*/ 134 h 134"/>
                <a:gd name="T38" fmla="*/ 13 w 26"/>
                <a:gd name="T39" fmla="*/ 134 h 134"/>
                <a:gd name="T40" fmla="*/ 8 w 26"/>
                <a:gd name="T41" fmla="*/ 134 h 134"/>
                <a:gd name="T42" fmla="*/ 3 w 26"/>
                <a:gd name="T43" fmla="*/ 131 h 134"/>
                <a:gd name="T44" fmla="*/ 3 w 26"/>
                <a:gd name="T45" fmla="*/ 131 h 134"/>
                <a:gd name="T46" fmla="*/ 0 w 26"/>
                <a:gd name="T47" fmla="*/ 126 h 134"/>
                <a:gd name="T48" fmla="*/ 0 w 26"/>
                <a:gd name="T49" fmla="*/ 121 h 134"/>
                <a:gd name="T50" fmla="*/ 0 w 26"/>
                <a:gd name="T51" fmla="*/ 121 h 134"/>
                <a:gd name="T52" fmla="*/ 1 w 26"/>
                <a:gd name="T53" fmla="*/ 0 h 134"/>
                <a:gd name="T54" fmla="*/ 24 w 26"/>
                <a:gd name="T55" fmla="*/ 0 h 134"/>
                <a:gd name="T56" fmla="*/ 24 w 26"/>
                <a:gd name="T57" fmla="*/ 63 h 134"/>
                <a:gd name="T58" fmla="*/ 19 w 26"/>
                <a:gd name="T59" fmla="*/ 93 h 134"/>
                <a:gd name="T60" fmla="*/ 6 w 26"/>
                <a:gd name="T61" fmla="*/ 93 h 134"/>
                <a:gd name="T62" fmla="*/ 1 w 26"/>
                <a:gd name="T63" fmla="*/ 63 h 134"/>
                <a:gd name="T64" fmla="*/ 1 w 26"/>
                <a:gd name="T6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134">
                  <a:moveTo>
                    <a:pt x="0" y="121"/>
                  </a:moveTo>
                  <a:lnTo>
                    <a:pt x="0" y="121"/>
                  </a:lnTo>
                  <a:lnTo>
                    <a:pt x="0" y="114"/>
                  </a:lnTo>
                  <a:lnTo>
                    <a:pt x="3" y="109"/>
                  </a:lnTo>
                  <a:lnTo>
                    <a:pt x="3" y="109"/>
                  </a:lnTo>
                  <a:lnTo>
                    <a:pt x="8" y="108"/>
                  </a:lnTo>
                  <a:lnTo>
                    <a:pt x="13" y="106"/>
                  </a:lnTo>
                  <a:lnTo>
                    <a:pt x="13" y="106"/>
                  </a:lnTo>
                  <a:lnTo>
                    <a:pt x="18" y="108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6" y="114"/>
                  </a:lnTo>
                  <a:lnTo>
                    <a:pt x="26" y="121"/>
                  </a:lnTo>
                  <a:lnTo>
                    <a:pt x="26" y="121"/>
                  </a:lnTo>
                  <a:lnTo>
                    <a:pt x="26" y="126"/>
                  </a:lnTo>
                  <a:lnTo>
                    <a:pt x="23" y="131"/>
                  </a:lnTo>
                  <a:lnTo>
                    <a:pt x="23" y="131"/>
                  </a:lnTo>
                  <a:lnTo>
                    <a:pt x="18" y="134"/>
                  </a:lnTo>
                  <a:lnTo>
                    <a:pt x="13" y="134"/>
                  </a:lnTo>
                  <a:lnTo>
                    <a:pt x="13" y="134"/>
                  </a:lnTo>
                  <a:lnTo>
                    <a:pt x="8" y="134"/>
                  </a:lnTo>
                  <a:lnTo>
                    <a:pt x="3" y="131"/>
                  </a:lnTo>
                  <a:lnTo>
                    <a:pt x="3" y="131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0" y="121"/>
                  </a:lnTo>
                  <a:close/>
                  <a:moveTo>
                    <a:pt x="1" y="0"/>
                  </a:moveTo>
                  <a:lnTo>
                    <a:pt x="24" y="0"/>
                  </a:lnTo>
                  <a:lnTo>
                    <a:pt x="24" y="63"/>
                  </a:lnTo>
                  <a:lnTo>
                    <a:pt x="19" y="93"/>
                  </a:lnTo>
                  <a:lnTo>
                    <a:pt x="6" y="93"/>
                  </a:lnTo>
                  <a:lnTo>
                    <a:pt x="1" y="6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27516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 dirty="0"/>
              <a:t>E-Portfolio</a:t>
            </a:r>
            <a:br>
              <a:rPr lang="it-IT" sz="3600" dirty="0"/>
            </a:br>
            <a:r>
              <a:rPr lang="it-IT" sz="3100" b="0" i="1" dirty="0"/>
              <a:t>Sviluppo delle competenze – Quadro di sintesi </a:t>
            </a:r>
            <a:endParaRPr lang="it-IT" sz="3600" dirty="0"/>
          </a:p>
        </p:txBody>
      </p:sp>
      <p:sp>
        <p:nvSpPr>
          <p:cNvPr id="3" name="Triangolo isoscele 2">
            <a:extLst>
              <a:ext uri="{FF2B5EF4-FFF2-40B4-BE49-F238E27FC236}">
                <a16:creationId xmlns:a16="http://schemas.microsoft.com/office/drawing/2014/main" id="{94E3DEC8-35E6-42C0-E626-185478FA8735}"/>
              </a:ext>
            </a:extLst>
          </p:cNvPr>
          <p:cNvSpPr/>
          <p:nvPr/>
        </p:nvSpPr>
        <p:spPr>
          <a:xfrm rot="16200000">
            <a:off x="4016689" y="4304986"/>
            <a:ext cx="4125966" cy="849658"/>
          </a:xfrm>
          <a:prstGeom prst="triangle">
            <a:avLst>
              <a:gd name="adj" fmla="val 34155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1C146AA-A2C7-3A5F-3481-DFC06535F62E}"/>
              </a:ext>
            </a:extLst>
          </p:cNvPr>
          <p:cNvSpPr/>
          <p:nvPr/>
        </p:nvSpPr>
        <p:spPr>
          <a:xfrm>
            <a:off x="1178559" y="4029769"/>
            <a:ext cx="4593505" cy="2709292"/>
          </a:xfrm>
          <a:prstGeom prst="rect">
            <a:avLst/>
          </a:prstGeom>
          <a:solidFill>
            <a:srgbClr val="DAE3F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6D26956-AC41-2ED6-77C8-471800B0E5A4}"/>
              </a:ext>
            </a:extLst>
          </p:cNvPr>
          <p:cNvSpPr/>
          <p:nvPr/>
        </p:nvSpPr>
        <p:spPr>
          <a:xfrm>
            <a:off x="1275982" y="4067503"/>
            <a:ext cx="3965609" cy="410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Nella sezione «</a:t>
            </a:r>
            <a:r>
              <a:rPr kumimoji="0" lang="it-IT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Sviluppo delle competenze</a:t>
            </a:r>
            <a:r>
              <a:rPr kumimoji="0" lang="it-I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»</a:t>
            </a:r>
            <a:endParaRPr kumimoji="0" lang="it-IT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tillium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9" name="Connettore 1 3">
            <a:extLst>
              <a:ext uri="{FF2B5EF4-FFF2-40B4-BE49-F238E27FC236}">
                <a16:creationId xmlns:a16="http://schemas.microsoft.com/office/drawing/2014/main" id="{C824DE20-7063-7F38-2915-832A3048D130}"/>
              </a:ext>
            </a:extLst>
          </p:cNvPr>
          <p:cNvCxnSpPr>
            <a:cxnSpLocks/>
          </p:cNvCxnSpPr>
          <p:nvPr/>
        </p:nvCxnSpPr>
        <p:spPr>
          <a:xfrm>
            <a:off x="2146402" y="4579112"/>
            <a:ext cx="0" cy="19832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8B2B9E9E-3662-1E6D-9647-8D2E1FE9ADBB}"/>
              </a:ext>
            </a:extLst>
          </p:cNvPr>
          <p:cNvSpPr/>
          <p:nvPr/>
        </p:nvSpPr>
        <p:spPr>
          <a:xfrm>
            <a:off x="2296258" y="4158432"/>
            <a:ext cx="3397711" cy="2580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Gli </a:t>
            </a:r>
            <a:r>
              <a:rPr kumimoji="0" lang="it-IT" sz="130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studenti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potranno: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visualizzare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le competenze sviluppate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e le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certificazioni conseguite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anche nell’ambito di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attività di arricchimento dell’offerta formativa, PCTO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ecc.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inserire le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attività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svolte e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le certificazioni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conseguite in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ambito extrascolastico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identificare le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competenze che ritengono di aver maturato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tillium"/>
                <a:ea typeface="Open Sans Light" panose="020B0306030504020204" pitchFamily="34" charset="0"/>
                <a:cs typeface="Open Sans Light" panose="020B0306030504020204" pitchFamily="34" charset="0"/>
              </a:rPr>
              <a:t>in ambito extrascolastico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6CE56B6-E870-CA8B-6521-FF00C692B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98" t="20855" r="12197" b="69836"/>
          <a:stretch/>
        </p:blipFill>
        <p:spPr>
          <a:xfrm>
            <a:off x="1178559" y="2222120"/>
            <a:ext cx="3810001" cy="1777842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5" name="Picture 4" descr="Click - Free education icons">
            <a:extLst>
              <a:ext uri="{FF2B5EF4-FFF2-40B4-BE49-F238E27FC236}">
                <a16:creationId xmlns:a16="http://schemas.microsoft.com/office/drawing/2014/main" id="{D326855A-704E-9DC3-13B2-CA6577A31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160" y="2280205"/>
            <a:ext cx="2794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7236B5A3-EDAF-EF97-8572-E025E706BD88}"/>
              </a:ext>
            </a:extLst>
          </p:cNvPr>
          <p:cNvGrpSpPr/>
          <p:nvPr/>
        </p:nvGrpSpPr>
        <p:grpSpPr>
          <a:xfrm>
            <a:off x="1333732" y="5047112"/>
            <a:ext cx="684000" cy="684000"/>
            <a:chOff x="558265" y="4438287"/>
            <a:chExt cx="684000" cy="684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Ovale 16">
              <a:extLst>
                <a:ext uri="{FF2B5EF4-FFF2-40B4-BE49-F238E27FC236}">
                  <a16:creationId xmlns:a16="http://schemas.microsoft.com/office/drawing/2014/main" id="{10121563-E5E1-9060-BA2B-3A5A1C43B9B3}"/>
                </a:ext>
              </a:extLst>
            </p:cNvPr>
            <p:cNvSpPr/>
            <p:nvPr/>
          </p:nvSpPr>
          <p:spPr>
            <a:xfrm>
              <a:off x="558265" y="4438287"/>
              <a:ext cx="684000" cy="68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EB142DAB-E468-0DD7-2DD2-CF19E69F1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7890" y="4537912"/>
              <a:ext cx="484750" cy="484750"/>
            </a:xfrm>
            <a:prstGeom prst="rect">
              <a:avLst/>
            </a:prstGeom>
          </p:spPr>
        </p:pic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846AA4AF-2F48-F846-D4CB-CC39E96FF1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68" t="14664" r="8571" b="35627"/>
          <a:stretch/>
        </p:blipFill>
        <p:spPr>
          <a:xfrm>
            <a:off x="6458989" y="2127747"/>
            <a:ext cx="3936295" cy="464226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4" descr="Click - Free education icons">
            <a:extLst>
              <a:ext uri="{FF2B5EF4-FFF2-40B4-BE49-F238E27FC236}">
                <a16:creationId xmlns:a16="http://schemas.microsoft.com/office/drawing/2014/main" id="{6BCF8493-FF20-3C0D-A691-F454EF83E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355" y="6498430"/>
            <a:ext cx="2794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5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92D998-9246-3942-5DA5-41662A26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19" y="1259166"/>
            <a:ext cx="11160691" cy="496800"/>
          </a:xfrm>
        </p:spPr>
        <p:txBody>
          <a:bodyPr anchor="t">
            <a:normAutofit fontScale="90000"/>
          </a:bodyPr>
          <a:lstStyle/>
          <a:p>
            <a:r>
              <a:rPr lang="it-IT" sz="3600"/>
              <a:t>E-Portfolio</a:t>
            </a:r>
            <a:br>
              <a:rPr lang="it-IT" sz="3600"/>
            </a:br>
            <a:r>
              <a:rPr lang="it-IT" sz="3100" b="0" i="1"/>
              <a:t>Home Page – Certificazione delle competenze</a:t>
            </a:r>
            <a:endParaRPr lang="it-IT" sz="3600"/>
          </a:p>
        </p:txBody>
      </p:sp>
      <p:sp>
        <p:nvSpPr>
          <p:cNvPr id="3" name="Triangolo isoscele 2">
            <a:extLst>
              <a:ext uri="{FF2B5EF4-FFF2-40B4-BE49-F238E27FC236}">
                <a16:creationId xmlns:a16="http://schemas.microsoft.com/office/drawing/2014/main" id="{E2595AFA-6972-5D77-E570-6B0871A7F9BE}"/>
              </a:ext>
            </a:extLst>
          </p:cNvPr>
          <p:cNvSpPr/>
          <p:nvPr/>
        </p:nvSpPr>
        <p:spPr>
          <a:xfrm rot="16200000">
            <a:off x="4890260" y="3922271"/>
            <a:ext cx="2175335" cy="937994"/>
          </a:xfrm>
          <a:prstGeom prst="triangle">
            <a:avLst>
              <a:gd name="adj" fmla="val 50121"/>
            </a:avLst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3BA7F1C-63A0-6A51-355D-CE7391A407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51" t="14296" r="7433" b="32234"/>
          <a:stretch/>
        </p:blipFill>
        <p:spPr>
          <a:xfrm>
            <a:off x="1131200" y="2327298"/>
            <a:ext cx="3687939" cy="4244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 descr="Click - Free education icons">
            <a:extLst>
              <a:ext uri="{FF2B5EF4-FFF2-40B4-BE49-F238E27FC236}">
                <a16:creationId xmlns:a16="http://schemas.microsoft.com/office/drawing/2014/main" id="{042CEF50-FCFB-6A5E-2970-0462E178A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699" y="6431998"/>
            <a:ext cx="279400" cy="2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F1B6856-35D2-075A-1C35-D086DA1161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784" t="58342" r="36874" b="33841"/>
          <a:stretch/>
        </p:blipFill>
        <p:spPr>
          <a:xfrm>
            <a:off x="6481117" y="3303601"/>
            <a:ext cx="4006061" cy="21753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116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2851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mU.NzYZVUWc0XzsDZ_u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mU.NzYZVUWc0XzsDZ_u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mU.NzYZVUWc0XzsDZ_uN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mU.NzYZVUWc0XzsDZ_uNg"/>
</p:tagLst>
</file>

<file path=ppt/theme/theme1.xml><?xml version="1.0" encoding="utf-8"?>
<a:theme xmlns:a="http://schemas.openxmlformats.org/drawingml/2006/main" name="Tema di Office">
  <a:themeElements>
    <a:clrScheme name="Bl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entaMenti_slide_PPT" id="{75E4AF34-50DB-B740-9BA2-22CE0C9E279D}" vid="{DEE59CFD-E1CA-4F43-9C88-D936DA556C7E}"/>
    </a:ext>
  </a:extLst>
</a:theme>
</file>

<file path=docMetadata/LabelInfo.xml><?xml version="1.0" encoding="utf-8"?>
<clbl:labelList xmlns:clbl="http://schemas.microsoft.com/office/2020/mipLabelMetadata">
  <clbl:label id="{deff24bb-2089-4400-8c8e-f71e680378b2}" enabled="0" method="" siteId="{deff24bb-2089-4400-8c8e-f71e680378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1459</Words>
  <Application>Microsoft Office PowerPoint</Application>
  <PresentationFormat>Widescreen</PresentationFormat>
  <Paragraphs>157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9" baseType="lpstr">
      <vt:lpstr>Arial</vt:lpstr>
      <vt:lpstr>Calibri</vt:lpstr>
      <vt:lpstr>Open Sans Light</vt:lpstr>
      <vt:lpstr>Titillium</vt:lpstr>
      <vt:lpstr>Wingdings</vt:lpstr>
      <vt:lpstr>Tema di Office</vt:lpstr>
      <vt:lpstr>Presentazione standard di PowerPoint</vt:lpstr>
      <vt:lpstr>Linee Guida per l’orientamento E-Portfolio     </vt:lpstr>
      <vt:lpstr>Linee Guida per l’orientamento La personalizzazione     </vt:lpstr>
      <vt:lpstr>Personalizzazione (1/3)      </vt:lpstr>
      <vt:lpstr>Personalizzazione (2/3)      </vt:lpstr>
      <vt:lpstr>Personalizzazione (3/3)      </vt:lpstr>
      <vt:lpstr>Linee Guida per l’orientamento Certificazione delle competenze     </vt:lpstr>
      <vt:lpstr>Come stanno le competenze chiave in UE      </vt:lpstr>
      <vt:lpstr>Introduzione del quadro nazionale sulle competenze in UE     </vt:lpstr>
      <vt:lpstr>Le competenze Il punto di riferimento e di partenza è la persona     </vt:lpstr>
      <vt:lpstr>Le competenze Il PTOF e le competenze previste per norma     </vt:lpstr>
      <vt:lpstr>Le competenze Le competenze chiave per l’apprendimento permanente     </vt:lpstr>
      <vt:lpstr>La certificazione delle competenze       </vt:lpstr>
      <vt:lpstr>E-Portfolio Home Page </vt:lpstr>
      <vt:lpstr>E-Portfolio Home Page </vt:lpstr>
      <vt:lpstr>E-Portfolio Sviluppo delle competenze - Studente</vt:lpstr>
      <vt:lpstr>E-Portfolio Sviluppo delle competenze - Studente</vt:lpstr>
      <vt:lpstr>E-Portfolio Autovalutazione - Studente </vt:lpstr>
      <vt:lpstr>E-Portfolio Percorso di studi – Istituzione scolastica</vt:lpstr>
      <vt:lpstr>E-Portfolio Sviluppo delle competenze – Competenze del PCTO</vt:lpstr>
      <vt:lpstr>E-Portfolio Sviluppo delle competenze – Quadro di sintesi </vt:lpstr>
      <vt:lpstr>E-Portfolio Home Page – Certificazione delle competenze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Librandi</dc:creator>
  <cp:lastModifiedBy>Ieria Maurizio</cp:lastModifiedBy>
  <cp:revision>6</cp:revision>
  <dcterms:created xsi:type="dcterms:W3CDTF">2023-06-12T20:01:42Z</dcterms:created>
  <dcterms:modified xsi:type="dcterms:W3CDTF">2023-08-07T08:42:22Z</dcterms:modified>
</cp:coreProperties>
</file>